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0" r:id="rId23"/>
    <p:sldId id="277" r:id="rId24"/>
    <p:sldId id="278" r:id="rId25"/>
    <p:sldId id="279" r:id="rId26"/>
  </p:sldIdLst>
  <p:sldSz cx="18288000" cy="10287000"/>
  <p:notesSz cx="6858000" cy="9144000"/>
  <p:embeddedFontLst>
    <p:embeddedFont>
      <p:font typeface="Arial Bold" panose="020B0604020202020204" charset="0"/>
      <p:regular r:id="rId27"/>
    </p:embeddedFont>
    <p:embeddedFont>
      <p:font typeface="Roboto Mono Bold" panose="020B0604020202020204" charset="0"/>
      <p:regular r:id="rId28"/>
    </p:embeddedFont>
    <p:embeddedFont>
      <p:font typeface="Trebuchet MS" panose="020B0603020202020204" pitchFamily="34" charset="0"/>
      <p:regular r:id="rId29"/>
      <p:bold r:id="rId30"/>
      <p:italic r:id="rId31"/>
      <p:boldItalic r:id="rId32"/>
    </p:embeddedFont>
    <p:embeddedFont>
      <p:font typeface="Trebuchet MS Italics" panose="020B0604020202020204" charset="0"/>
      <p:regular r:id="rId33"/>
    </p:embeddedFont>
    <p:embeddedFont>
      <p:font typeface="TT Rounds Condensed" panose="020B0604020202020204" charset="0"/>
      <p:regular r:id="rId34"/>
    </p:embeddedFont>
    <p:embeddedFont>
      <p:font typeface="TT Rounds Condensed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www.who.int/es/news-room/fact-sheets/detail/mental-health-of-older-" TargetMode="External"/><Relationship Id="rId5" Type="http://schemas.openxmlformats.org/officeDocument/2006/relationships/hyperlink" Target="http://www.gob.mx/inapam/articulos/salud-mental-en-personas-mayores" TargetMode="External"/><Relationship Id="rId4" Type="http://schemas.openxmlformats.org/officeDocument/2006/relationships/hyperlink" Target="http://www.gob.mx/inapam/es/articulos/la-importancia-de-la-amistad-para-"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089846" y="800652"/>
            <a:ext cx="13533120" cy="4109083"/>
          </a:xfrm>
          <a:prstGeom prst="rect">
            <a:avLst/>
          </a:prstGeom>
        </p:spPr>
        <p:txBody>
          <a:bodyPr lIns="0" tIns="0" rIns="0" bIns="0" rtlCol="0" anchor="t">
            <a:spAutoFit/>
          </a:bodyPr>
          <a:lstStyle/>
          <a:p>
            <a:pPr algn="ctr">
              <a:lnSpc>
                <a:spcPts val="11664"/>
              </a:lnSpc>
            </a:pPr>
            <a:r>
              <a:rPr lang="en-US" sz="10800">
                <a:solidFill>
                  <a:srgbClr val="16537F"/>
                </a:solidFill>
                <a:latin typeface="Arial Bold"/>
              </a:rPr>
              <a:t>Años Dorados Conectados </a:t>
            </a:r>
          </a:p>
          <a:p>
            <a:pPr algn="ctr">
              <a:lnSpc>
                <a:spcPts val="3240"/>
              </a:lnSpc>
            </a:pPr>
            <a:r>
              <a:rPr lang="en-US" sz="3000">
                <a:solidFill>
                  <a:srgbClr val="16537F"/>
                </a:solidFill>
                <a:latin typeface="Arial"/>
              </a:rPr>
              <a:t>proyecto P-TECH</a:t>
            </a:r>
          </a:p>
        </p:txBody>
      </p:sp>
      <p:sp>
        <p:nvSpPr>
          <p:cNvPr id="5" name="TextBox 5"/>
          <p:cNvSpPr txBox="1"/>
          <p:nvPr/>
        </p:nvSpPr>
        <p:spPr>
          <a:xfrm>
            <a:off x="2089846" y="5415364"/>
            <a:ext cx="13533120" cy="4150816"/>
          </a:xfrm>
          <a:prstGeom prst="rect">
            <a:avLst/>
          </a:prstGeom>
        </p:spPr>
        <p:txBody>
          <a:bodyPr lIns="0" tIns="0" rIns="0" bIns="0" rtlCol="0" anchor="t">
            <a:spAutoFit/>
          </a:bodyPr>
          <a:lstStyle/>
          <a:p>
            <a:pPr algn="ctr">
              <a:lnSpc>
                <a:spcPct val="150000"/>
              </a:lnSpc>
            </a:pPr>
            <a:r>
              <a:rPr lang="en-US" sz="3060" dirty="0" err="1">
                <a:solidFill>
                  <a:srgbClr val="16537F"/>
                </a:solidFill>
                <a:latin typeface="Arial Bold"/>
              </a:rPr>
              <a:t>Integrantes</a:t>
            </a:r>
            <a:endParaRPr lang="en-US" sz="3060" dirty="0">
              <a:solidFill>
                <a:srgbClr val="16537F"/>
              </a:solidFill>
              <a:latin typeface="Arial Bold"/>
            </a:endParaRPr>
          </a:p>
          <a:p>
            <a:pPr algn="ctr">
              <a:lnSpc>
                <a:spcPct val="150000"/>
              </a:lnSpc>
            </a:pPr>
            <a:r>
              <a:rPr lang="en-US" sz="3060" dirty="0">
                <a:solidFill>
                  <a:srgbClr val="16537F"/>
                </a:solidFill>
                <a:latin typeface="Arial"/>
              </a:rPr>
              <a:t>Adriana Lucero Aguayo de Jesús </a:t>
            </a:r>
          </a:p>
          <a:p>
            <a:pPr algn="ctr">
              <a:lnSpc>
                <a:spcPct val="150000"/>
              </a:lnSpc>
            </a:pPr>
            <a:r>
              <a:rPr lang="en-US" sz="3060" dirty="0">
                <a:solidFill>
                  <a:srgbClr val="16537F"/>
                </a:solidFill>
                <a:latin typeface="Arial"/>
              </a:rPr>
              <a:t>Johana Elizabeth Lopez Becerra </a:t>
            </a:r>
          </a:p>
          <a:p>
            <a:pPr algn="ctr">
              <a:lnSpc>
                <a:spcPct val="150000"/>
              </a:lnSpc>
            </a:pPr>
            <a:r>
              <a:rPr lang="en-US" sz="3060" dirty="0">
                <a:solidFill>
                  <a:srgbClr val="16537F"/>
                </a:solidFill>
                <a:latin typeface="Arial"/>
              </a:rPr>
              <a:t>Alan Guillermo López Pizarro  </a:t>
            </a:r>
          </a:p>
          <a:p>
            <a:pPr algn="ctr">
              <a:lnSpc>
                <a:spcPct val="150000"/>
              </a:lnSpc>
            </a:pPr>
            <a:r>
              <a:rPr lang="en-US" sz="3060" dirty="0">
                <a:solidFill>
                  <a:srgbClr val="16537F"/>
                </a:solidFill>
                <a:latin typeface="Arial"/>
              </a:rPr>
              <a:t>Daniela Natali </a:t>
            </a:r>
            <a:r>
              <a:rPr lang="en-US" sz="3060" dirty="0" err="1">
                <a:solidFill>
                  <a:srgbClr val="16537F"/>
                </a:solidFill>
                <a:latin typeface="Arial"/>
              </a:rPr>
              <a:t>Magaña</a:t>
            </a:r>
            <a:r>
              <a:rPr lang="en-US" sz="3060" dirty="0">
                <a:solidFill>
                  <a:srgbClr val="16537F"/>
                </a:solidFill>
                <a:latin typeface="Arial"/>
              </a:rPr>
              <a:t> Gallardo </a:t>
            </a:r>
          </a:p>
          <a:p>
            <a:pPr algn="ctr">
              <a:lnSpc>
                <a:spcPct val="150000"/>
              </a:lnSpc>
            </a:pPr>
            <a:r>
              <a:rPr lang="en-US" sz="3060" dirty="0" err="1">
                <a:solidFill>
                  <a:srgbClr val="16537F"/>
                </a:solidFill>
                <a:latin typeface="Arial"/>
              </a:rPr>
              <a:t>Ariadna</a:t>
            </a:r>
            <a:r>
              <a:rPr lang="en-US" sz="3060" dirty="0">
                <a:solidFill>
                  <a:srgbClr val="16537F"/>
                </a:solidFill>
                <a:latin typeface="Arial"/>
              </a:rPr>
              <a:t> Samantha Reynoso Armas </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5" name="TextBox 5"/>
          <p:cNvSpPr txBox="1"/>
          <p:nvPr/>
        </p:nvSpPr>
        <p:spPr>
          <a:xfrm>
            <a:off x="7014753" y="9580244"/>
            <a:ext cx="39319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10</a:t>
            </a:r>
          </a:p>
        </p:txBody>
      </p:sp>
      <p:sp>
        <p:nvSpPr>
          <p:cNvPr id="6" name="Freeform 6" descr="Interfaz de usuario gráfica, Texto, Aplicación  Descripción generada automáticamente"/>
          <p:cNvSpPr/>
          <p:nvPr/>
        </p:nvSpPr>
        <p:spPr>
          <a:xfrm>
            <a:off x="-102337" y="1890196"/>
            <a:ext cx="8771733" cy="3881675"/>
          </a:xfrm>
          <a:custGeom>
            <a:avLst/>
            <a:gdLst/>
            <a:ahLst/>
            <a:cxnLst/>
            <a:rect l="l" t="t" r="r" b="b"/>
            <a:pathLst>
              <a:path w="8771733" h="3881675">
                <a:moveTo>
                  <a:pt x="0" y="0"/>
                </a:moveTo>
                <a:lnTo>
                  <a:pt x="8771733" y="0"/>
                </a:lnTo>
                <a:lnTo>
                  <a:pt x="8771733" y="3881676"/>
                </a:lnTo>
                <a:lnTo>
                  <a:pt x="0" y="3881676"/>
                </a:lnTo>
                <a:lnTo>
                  <a:pt x="0" y="0"/>
                </a:lnTo>
                <a:close/>
              </a:path>
            </a:pathLst>
          </a:custGeom>
          <a:blipFill>
            <a:blip r:embed="rId4"/>
            <a:stretch>
              <a:fillRect l="-3" r="-3"/>
            </a:stretch>
          </a:blipFill>
        </p:spPr>
        <p:txBody>
          <a:bodyPr/>
          <a:lstStyle/>
          <a:p>
            <a:endParaRPr lang="es-MX"/>
          </a:p>
        </p:txBody>
      </p:sp>
      <p:sp>
        <p:nvSpPr>
          <p:cNvPr id="7" name="Freeform 7" descr="Interfaz de usuario gráfica, Sitio web  Descripción generada automáticamente"/>
          <p:cNvSpPr/>
          <p:nvPr/>
        </p:nvSpPr>
        <p:spPr>
          <a:xfrm>
            <a:off x="8771733" y="1459968"/>
            <a:ext cx="8823960" cy="3940730"/>
          </a:xfrm>
          <a:custGeom>
            <a:avLst/>
            <a:gdLst/>
            <a:ahLst/>
            <a:cxnLst/>
            <a:rect l="l" t="t" r="r" b="b"/>
            <a:pathLst>
              <a:path w="8823960" h="3940730">
                <a:moveTo>
                  <a:pt x="0" y="0"/>
                </a:moveTo>
                <a:lnTo>
                  <a:pt x="8823960" y="0"/>
                </a:lnTo>
                <a:lnTo>
                  <a:pt x="8823960" y="3940730"/>
                </a:lnTo>
                <a:lnTo>
                  <a:pt x="0" y="3940730"/>
                </a:lnTo>
                <a:lnTo>
                  <a:pt x="0" y="0"/>
                </a:lnTo>
                <a:close/>
              </a:path>
            </a:pathLst>
          </a:custGeom>
          <a:blipFill>
            <a:blip r:embed="rId5"/>
            <a:stretch>
              <a:fillRect/>
            </a:stretch>
          </a:blipFill>
        </p:spPr>
        <p:txBody>
          <a:bodyPr/>
          <a:lstStyle/>
          <a:p>
            <a:endParaRPr lang="es-MX"/>
          </a:p>
        </p:txBody>
      </p:sp>
      <p:sp>
        <p:nvSpPr>
          <p:cNvPr id="8" name="Freeform 8" descr="Interfaz de usuario gráfica, Aplicación, Sitio web  Descripción generada automáticamente"/>
          <p:cNvSpPr/>
          <p:nvPr/>
        </p:nvSpPr>
        <p:spPr>
          <a:xfrm>
            <a:off x="4283529" y="5400698"/>
            <a:ext cx="8976408" cy="3995608"/>
          </a:xfrm>
          <a:custGeom>
            <a:avLst/>
            <a:gdLst/>
            <a:ahLst/>
            <a:cxnLst/>
            <a:rect l="l" t="t" r="r" b="b"/>
            <a:pathLst>
              <a:path w="8976408" h="3995608">
                <a:moveTo>
                  <a:pt x="0" y="0"/>
                </a:moveTo>
                <a:lnTo>
                  <a:pt x="8976408" y="0"/>
                </a:lnTo>
                <a:lnTo>
                  <a:pt x="8976408" y="3995608"/>
                </a:lnTo>
                <a:lnTo>
                  <a:pt x="0" y="3995608"/>
                </a:lnTo>
                <a:lnTo>
                  <a:pt x="0" y="0"/>
                </a:lnTo>
                <a:close/>
              </a:path>
            </a:pathLst>
          </a:custGeom>
          <a:blipFill>
            <a:blip r:embed="rId6"/>
            <a:stretch>
              <a:fillRect l="-3" r="-3"/>
            </a:stretch>
          </a:blipFill>
        </p:spPr>
        <p:txBody>
          <a:bodyPr/>
          <a:lstStyle/>
          <a:p>
            <a:endParaRPr lang="es-MX"/>
          </a:p>
        </p:txBody>
      </p:sp>
      <p:sp>
        <p:nvSpPr>
          <p:cNvPr id="9" name="TextBox 9"/>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Pagina Principal</a:t>
            </a:r>
          </a:p>
        </p:txBody>
      </p:sp>
      <p:sp>
        <p:nvSpPr>
          <p:cNvPr id="10" name="TextBox 10"/>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Freeform 4"/>
          <p:cNvSpPr/>
          <p:nvPr/>
        </p:nvSpPr>
        <p:spPr>
          <a:xfrm>
            <a:off x="349832" y="1908339"/>
            <a:ext cx="8630881" cy="6122519"/>
          </a:xfrm>
          <a:custGeom>
            <a:avLst/>
            <a:gdLst/>
            <a:ahLst/>
            <a:cxnLst/>
            <a:rect l="l" t="t" r="r" b="b"/>
            <a:pathLst>
              <a:path w="8630881" h="6122519">
                <a:moveTo>
                  <a:pt x="0" y="0"/>
                </a:moveTo>
                <a:lnTo>
                  <a:pt x="8630881" y="0"/>
                </a:lnTo>
                <a:lnTo>
                  <a:pt x="8630881" y="6122519"/>
                </a:lnTo>
                <a:lnTo>
                  <a:pt x="0" y="6122519"/>
                </a:lnTo>
                <a:lnTo>
                  <a:pt x="0" y="0"/>
                </a:lnTo>
                <a:close/>
              </a:path>
            </a:pathLst>
          </a:custGeom>
          <a:blipFill>
            <a:blip r:embed="rId4"/>
            <a:stretch>
              <a:fillRect l="-42494" r="-51372"/>
            </a:stretch>
          </a:blipFill>
        </p:spPr>
        <p:txBody>
          <a:bodyPr/>
          <a:lstStyle/>
          <a:p>
            <a:endParaRPr lang="es-MX"/>
          </a:p>
        </p:txBody>
      </p:sp>
      <p:sp>
        <p:nvSpPr>
          <p:cNvPr id="5" name="Freeform 5"/>
          <p:cNvSpPr/>
          <p:nvPr/>
        </p:nvSpPr>
        <p:spPr>
          <a:xfrm>
            <a:off x="9144000" y="1908339"/>
            <a:ext cx="8838419" cy="6122519"/>
          </a:xfrm>
          <a:custGeom>
            <a:avLst/>
            <a:gdLst/>
            <a:ahLst/>
            <a:cxnLst/>
            <a:rect l="l" t="t" r="r" b="b"/>
            <a:pathLst>
              <a:path w="8838419" h="6122519">
                <a:moveTo>
                  <a:pt x="0" y="0"/>
                </a:moveTo>
                <a:lnTo>
                  <a:pt x="8838419" y="0"/>
                </a:lnTo>
                <a:lnTo>
                  <a:pt x="8838419" y="6122519"/>
                </a:lnTo>
                <a:lnTo>
                  <a:pt x="0" y="6122519"/>
                </a:lnTo>
                <a:lnTo>
                  <a:pt x="0" y="0"/>
                </a:lnTo>
                <a:close/>
              </a:path>
            </a:pathLst>
          </a:custGeom>
          <a:blipFill>
            <a:blip r:embed="rId5"/>
            <a:stretch>
              <a:fillRect l="-32954" r="-31900"/>
            </a:stretch>
          </a:blipFill>
        </p:spPr>
        <p:txBody>
          <a:bodyPr/>
          <a:lstStyle/>
          <a:p>
            <a:endParaRPr lang="es-MX"/>
          </a:p>
        </p:txBody>
      </p:sp>
      <p:sp>
        <p:nvSpPr>
          <p:cNvPr id="6" name="TextBox 6"/>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7" name="TextBox 7"/>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11</a:t>
            </a:r>
          </a:p>
        </p:txBody>
      </p:sp>
      <p:sp>
        <p:nvSpPr>
          <p:cNvPr id="8" name="TextBox 8"/>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Registro</a:t>
            </a:r>
          </a:p>
        </p:txBody>
      </p:sp>
      <p:sp>
        <p:nvSpPr>
          <p:cNvPr id="9" name="TextBox 9"/>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2"/>
            <a:stretch>
              <a:fillRect/>
            </a:stretch>
          </a:blipFill>
        </p:spPr>
        <p:txBody>
          <a:bodyPr/>
          <a:lstStyle/>
          <a:p>
            <a:endParaRPr lang="es-MX"/>
          </a:p>
        </p:txBody>
      </p:sp>
      <p:sp>
        <p:nvSpPr>
          <p:cNvPr id="3" name="Freeform 3"/>
          <p:cNvSpPr/>
          <p:nvPr/>
        </p:nvSpPr>
        <p:spPr>
          <a:xfrm>
            <a:off x="1171920" y="1520131"/>
            <a:ext cx="16634817" cy="7387232"/>
          </a:xfrm>
          <a:custGeom>
            <a:avLst/>
            <a:gdLst/>
            <a:ahLst/>
            <a:cxnLst/>
            <a:rect l="l" t="t" r="r" b="b"/>
            <a:pathLst>
              <a:path w="16634817" h="7387232">
                <a:moveTo>
                  <a:pt x="0" y="0"/>
                </a:moveTo>
                <a:lnTo>
                  <a:pt x="16634817" y="0"/>
                </a:lnTo>
                <a:lnTo>
                  <a:pt x="16634817" y="7387231"/>
                </a:lnTo>
                <a:lnTo>
                  <a:pt x="0" y="7387231"/>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5" name="TextBox 5"/>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12</a:t>
            </a:r>
          </a:p>
        </p:txBody>
      </p:sp>
      <p:sp>
        <p:nvSpPr>
          <p:cNvPr id="6" name="TextBox 6"/>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Iniciar Sesión</a:t>
            </a:r>
          </a:p>
        </p:txBody>
      </p:sp>
      <p:sp>
        <p:nvSpPr>
          <p:cNvPr id="7" name="Freeform 7"/>
          <p:cNvSpPr/>
          <p:nvPr/>
        </p:nvSpPr>
        <p:spPr>
          <a:xfrm>
            <a:off x="15466401" y="8598287"/>
            <a:ext cx="2340336" cy="1320025"/>
          </a:xfrm>
          <a:custGeom>
            <a:avLst/>
            <a:gdLst/>
            <a:ahLst/>
            <a:cxnLst/>
            <a:rect l="l" t="t" r="r" b="b"/>
            <a:pathLst>
              <a:path w="2340336" h="1320025">
                <a:moveTo>
                  <a:pt x="0" y="0"/>
                </a:moveTo>
                <a:lnTo>
                  <a:pt x="2340336" y="0"/>
                </a:lnTo>
                <a:lnTo>
                  <a:pt x="2340336" y="1320026"/>
                </a:lnTo>
                <a:lnTo>
                  <a:pt x="0" y="1320026"/>
                </a:lnTo>
                <a:lnTo>
                  <a:pt x="0" y="0"/>
                </a:lnTo>
                <a:close/>
              </a:path>
            </a:pathLst>
          </a:custGeom>
          <a:blipFill>
            <a:blip r:embed="rId4"/>
            <a:stretch>
              <a:fillRect l="-68" r="-68"/>
            </a:stretch>
          </a:blipFill>
        </p:spPr>
        <p:txBody>
          <a:bodyPr/>
          <a:lstStyle/>
          <a:p>
            <a:endParaRPr lang="es-MX"/>
          </a:p>
        </p:txBody>
      </p:sp>
      <p:sp>
        <p:nvSpPr>
          <p:cNvPr id="8" name="TextBox 8"/>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2"/>
            <a:stretch>
              <a:fillRect/>
            </a:stretch>
          </a:blipFill>
        </p:spPr>
        <p:txBody>
          <a:bodyPr/>
          <a:lstStyle/>
          <a:p>
            <a:endParaRPr lang="es-MX"/>
          </a:p>
        </p:txBody>
      </p:sp>
      <p:sp>
        <p:nvSpPr>
          <p:cNvPr id="3" name="Freeform 3"/>
          <p:cNvSpPr/>
          <p:nvPr/>
        </p:nvSpPr>
        <p:spPr>
          <a:xfrm>
            <a:off x="15466401" y="8598287"/>
            <a:ext cx="2340336" cy="1320025"/>
          </a:xfrm>
          <a:custGeom>
            <a:avLst/>
            <a:gdLst/>
            <a:ahLst/>
            <a:cxnLst/>
            <a:rect l="l" t="t" r="r" b="b"/>
            <a:pathLst>
              <a:path w="2340336" h="1320025">
                <a:moveTo>
                  <a:pt x="0" y="0"/>
                </a:moveTo>
                <a:lnTo>
                  <a:pt x="2340336" y="0"/>
                </a:lnTo>
                <a:lnTo>
                  <a:pt x="2340336" y="1320026"/>
                </a:lnTo>
                <a:lnTo>
                  <a:pt x="0" y="1320026"/>
                </a:lnTo>
                <a:lnTo>
                  <a:pt x="0" y="0"/>
                </a:lnTo>
                <a:close/>
              </a:path>
            </a:pathLst>
          </a:custGeom>
          <a:blipFill>
            <a:blip r:embed="rId3"/>
            <a:stretch>
              <a:fillRect l="-68" r="-68"/>
            </a:stretch>
          </a:blipFill>
        </p:spPr>
        <p:txBody>
          <a:bodyPr/>
          <a:lstStyle/>
          <a:p>
            <a:endParaRPr lang="es-MX"/>
          </a:p>
        </p:txBody>
      </p:sp>
      <p:sp>
        <p:nvSpPr>
          <p:cNvPr id="4" name="Freeform 4"/>
          <p:cNvSpPr/>
          <p:nvPr/>
        </p:nvSpPr>
        <p:spPr>
          <a:xfrm>
            <a:off x="140075" y="1679466"/>
            <a:ext cx="9003925" cy="4037590"/>
          </a:xfrm>
          <a:custGeom>
            <a:avLst/>
            <a:gdLst/>
            <a:ahLst/>
            <a:cxnLst/>
            <a:rect l="l" t="t" r="r" b="b"/>
            <a:pathLst>
              <a:path w="9003925" h="4037590">
                <a:moveTo>
                  <a:pt x="0" y="0"/>
                </a:moveTo>
                <a:lnTo>
                  <a:pt x="9003925" y="0"/>
                </a:lnTo>
                <a:lnTo>
                  <a:pt x="9003925" y="4037591"/>
                </a:lnTo>
                <a:lnTo>
                  <a:pt x="0" y="4037591"/>
                </a:lnTo>
                <a:lnTo>
                  <a:pt x="0" y="0"/>
                </a:lnTo>
                <a:close/>
              </a:path>
            </a:pathLst>
          </a:custGeom>
          <a:blipFill>
            <a:blip r:embed="rId4"/>
            <a:stretch>
              <a:fillRect/>
            </a:stretch>
          </a:blipFill>
        </p:spPr>
        <p:txBody>
          <a:bodyPr/>
          <a:lstStyle/>
          <a:p>
            <a:endParaRPr lang="es-MX"/>
          </a:p>
        </p:txBody>
      </p:sp>
      <p:sp>
        <p:nvSpPr>
          <p:cNvPr id="5" name="Freeform 5"/>
          <p:cNvSpPr/>
          <p:nvPr/>
        </p:nvSpPr>
        <p:spPr>
          <a:xfrm>
            <a:off x="9013432" y="1679466"/>
            <a:ext cx="9479963" cy="4209886"/>
          </a:xfrm>
          <a:custGeom>
            <a:avLst/>
            <a:gdLst/>
            <a:ahLst/>
            <a:cxnLst/>
            <a:rect l="l" t="t" r="r" b="b"/>
            <a:pathLst>
              <a:path w="9479963" h="4209886">
                <a:moveTo>
                  <a:pt x="0" y="0"/>
                </a:moveTo>
                <a:lnTo>
                  <a:pt x="9479963" y="0"/>
                </a:lnTo>
                <a:lnTo>
                  <a:pt x="9479963" y="4209886"/>
                </a:lnTo>
                <a:lnTo>
                  <a:pt x="0" y="4209886"/>
                </a:lnTo>
                <a:lnTo>
                  <a:pt x="0" y="0"/>
                </a:lnTo>
                <a:close/>
              </a:path>
            </a:pathLst>
          </a:custGeom>
          <a:blipFill>
            <a:blip r:embed="rId5"/>
            <a:stretch>
              <a:fillRect/>
            </a:stretch>
          </a:blipFill>
        </p:spPr>
        <p:txBody>
          <a:bodyPr/>
          <a:lstStyle/>
          <a:p>
            <a:endParaRPr lang="es-MX"/>
          </a:p>
        </p:txBody>
      </p:sp>
      <p:sp>
        <p:nvSpPr>
          <p:cNvPr id="6" name="Freeform 6"/>
          <p:cNvSpPr/>
          <p:nvPr/>
        </p:nvSpPr>
        <p:spPr>
          <a:xfrm>
            <a:off x="4472299" y="5323069"/>
            <a:ext cx="9281114" cy="3768878"/>
          </a:xfrm>
          <a:custGeom>
            <a:avLst/>
            <a:gdLst/>
            <a:ahLst/>
            <a:cxnLst/>
            <a:rect l="l" t="t" r="r" b="b"/>
            <a:pathLst>
              <a:path w="9281114" h="3768878">
                <a:moveTo>
                  <a:pt x="0" y="0"/>
                </a:moveTo>
                <a:lnTo>
                  <a:pt x="9281114" y="0"/>
                </a:lnTo>
                <a:lnTo>
                  <a:pt x="9281114" y="3768878"/>
                </a:lnTo>
                <a:lnTo>
                  <a:pt x="0" y="3768878"/>
                </a:lnTo>
                <a:lnTo>
                  <a:pt x="0" y="0"/>
                </a:lnTo>
                <a:close/>
              </a:path>
            </a:pathLst>
          </a:custGeom>
          <a:blipFill>
            <a:blip r:embed="rId6"/>
            <a:stretch>
              <a:fillRect/>
            </a:stretch>
          </a:blipFill>
        </p:spPr>
        <p:txBody>
          <a:bodyPr/>
          <a:lstStyle/>
          <a:p>
            <a:endParaRPr lang="es-MX"/>
          </a:p>
        </p:txBody>
      </p:sp>
      <p:sp>
        <p:nvSpPr>
          <p:cNvPr id="7" name="TextBox 7"/>
          <p:cNvSpPr txBox="1"/>
          <p:nvPr/>
        </p:nvSpPr>
        <p:spPr>
          <a:xfrm>
            <a:off x="1348740" y="9541669"/>
            <a:ext cx="3931920" cy="5334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a:p>
            <a:pPr algn="l">
              <a:lnSpc>
                <a:spcPts val="2160"/>
              </a:lnSpc>
            </a:pPr>
            <a:endParaRPr lang="en-US" sz="1800" spc="16">
              <a:solidFill>
                <a:srgbClr val="898989"/>
              </a:solidFill>
              <a:latin typeface="TT Rounds Condensed"/>
            </a:endParaRPr>
          </a:p>
        </p:txBody>
      </p:sp>
      <p:sp>
        <p:nvSpPr>
          <p:cNvPr id="8" name="TextBox 8"/>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9" name="TextBox 9"/>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13</a:t>
            </a:r>
          </a:p>
        </p:txBody>
      </p:sp>
      <p:sp>
        <p:nvSpPr>
          <p:cNvPr id="10" name="TextBox 10"/>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Inicio</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2"/>
            <a:stretch>
              <a:fillRect/>
            </a:stretch>
          </a:blipFill>
        </p:spPr>
        <p:txBody>
          <a:bodyPr/>
          <a:lstStyle/>
          <a:p>
            <a:endParaRPr lang="es-MX"/>
          </a:p>
        </p:txBody>
      </p:sp>
      <p:sp>
        <p:nvSpPr>
          <p:cNvPr id="3" name="Freeform 3"/>
          <p:cNvSpPr/>
          <p:nvPr/>
        </p:nvSpPr>
        <p:spPr>
          <a:xfrm>
            <a:off x="15466401" y="8598287"/>
            <a:ext cx="2340336" cy="1320025"/>
          </a:xfrm>
          <a:custGeom>
            <a:avLst/>
            <a:gdLst/>
            <a:ahLst/>
            <a:cxnLst/>
            <a:rect l="l" t="t" r="r" b="b"/>
            <a:pathLst>
              <a:path w="2340336" h="1320025">
                <a:moveTo>
                  <a:pt x="0" y="0"/>
                </a:moveTo>
                <a:lnTo>
                  <a:pt x="2340336" y="0"/>
                </a:lnTo>
                <a:lnTo>
                  <a:pt x="2340336" y="1320026"/>
                </a:lnTo>
                <a:lnTo>
                  <a:pt x="0" y="1320026"/>
                </a:lnTo>
                <a:lnTo>
                  <a:pt x="0" y="0"/>
                </a:lnTo>
                <a:close/>
              </a:path>
            </a:pathLst>
          </a:custGeom>
          <a:blipFill>
            <a:blip r:embed="rId3"/>
            <a:stretch>
              <a:fillRect l="-68" r="-68"/>
            </a:stretch>
          </a:blipFill>
        </p:spPr>
        <p:txBody>
          <a:bodyPr/>
          <a:lstStyle/>
          <a:p>
            <a:endParaRPr lang="es-MX"/>
          </a:p>
        </p:txBody>
      </p:sp>
      <p:sp>
        <p:nvSpPr>
          <p:cNvPr id="4" name="Freeform 4"/>
          <p:cNvSpPr/>
          <p:nvPr/>
        </p:nvSpPr>
        <p:spPr>
          <a:xfrm>
            <a:off x="2798255" y="1542575"/>
            <a:ext cx="11662417" cy="3646880"/>
          </a:xfrm>
          <a:custGeom>
            <a:avLst/>
            <a:gdLst/>
            <a:ahLst/>
            <a:cxnLst/>
            <a:rect l="l" t="t" r="r" b="b"/>
            <a:pathLst>
              <a:path w="11662417" h="3646880">
                <a:moveTo>
                  <a:pt x="0" y="0"/>
                </a:moveTo>
                <a:lnTo>
                  <a:pt x="11662418" y="0"/>
                </a:lnTo>
                <a:lnTo>
                  <a:pt x="11662418" y="3646879"/>
                </a:lnTo>
                <a:lnTo>
                  <a:pt x="0" y="3646879"/>
                </a:lnTo>
                <a:lnTo>
                  <a:pt x="0" y="0"/>
                </a:lnTo>
                <a:close/>
              </a:path>
            </a:pathLst>
          </a:custGeom>
          <a:blipFill>
            <a:blip r:embed="rId4"/>
            <a:stretch>
              <a:fillRect/>
            </a:stretch>
          </a:blipFill>
        </p:spPr>
        <p:txBody>
          <a:bodyPr/>
          <a:lstStyle/>
          <a:p>
            <a:endParaRPr lang="es-MX"/>
          </a:p>
        </p:txBody>
      </p:sp>
      <p:sp>
        <p:nvSpPr>
          <p:cNvPr id="5" name="Freeform 5"/>
          <p:cNvSpPr/>
          <p:nvPr/>
        </p:nvSpPr>
        <p:spPr>
          <a:xfrm>
            <a:off x="2798255" y="5143500"/>
            <a:ext cx="11662417" cy="3760845"/>
          </a:xfrm>
          <a:custGeom>
            <a:avLst/>
            <a:gdLst/>
            <a:ahLst/>
            <a:cxnLst/>
            <a:rect l="l" t="t" r="r" b="b"/>
            <a:pathLst>
              <a:path w="11662417" h="3760845">
                <a:moveTo>
                  <a:pt x="0" y="0"/>
                </a:moveTo>
                <a:lnTo>
                  <a:pt x="11662418" y="0"/>
                </a:lnTo>
                <a:lnTo>
                  <a:pt x="11662418" y="3760845"/>
                </a:lnTo>
                <a:lnTo>
                  <a:pt x="0" y="3760845"/>
                </a:lnTo>
                <a:lnTo>
                  <a:pt x="0" y="0"/>
                </a:lnTo>
                <a:close/>
              </a:path>
            </a:pathLst>
          </a:custGeom>
          <a:blipFill>
            <a:blip r:embed="rId5"/>
            <a:stretch>
              <a:fillRect/>
            </a:stretch>
          </a:blipFill>
        </p:spPr>
        <p:txBody>
          <a:bodyPr/>
          <a:lstStyle/>
          <a:p>
            <a:endParaRPr lang="es-MX"/>
          </a:p>
        </p:txBody>
      </p:sp>
      <p:sp>
        <p:nvSpPr>
          <p:cNvPr id="6" name="TextBox 6"/>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7" name="TextBox 7"/>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14</a:t>
            </a:r>
          </a:p>
        </p:txBody>
      </p:sp>
      <p:sp>
        <p:nvSpPr>
          <p:cNvPr id="8" name="TextBox 8"/>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Catálogo de talleres</a:t>
            </a:r>
          </a:p>
        </p:txBody>
      </p:sp>
      <p:sp>
        <p:nvSpPr>
          <p:cNvPr id="9" name="TextBox 9"/>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2"/>
            <a:stretch>
              <a:fillRect/>
            </a:stretch>
          </a:blipFill>
        </p:spPr>
        <p:txBody>
          <a:bodyPr/>
          <a:lstStyle/>
          <a:p>
            <a:endParaRPr lang="es-MX"/>
          </a:p>
        </p:txBody>
      </p:sp>
      <p:sp>
        <p:nvSpPr>
          <p:cNvPr id="3" name="Freeform 3"/>
          <p:cNvSpPr/>
          <p:nvPr/>
        </p:nvSpPr>
        <p:spPr>
          <a:xfrm>
            <a:off x="15466401" y="8598287"/>
            <a:ext cx="2340336" cy="1320025"/>
          </a:xfrm>
          <a:custGeom>
            <a:avLst/>
            <a:gdLst/>
            <a:ahLst/>
            <a:cxnLst/>
            <a:rect l="l" t="t" r="r" b="b"/>
            <a:pathLst>
              <a:path w="2340336" h="1320025">
                <a:moveTo>
                  <a:pt x="0" y="0"/>
                </a:moveTo>
                <a:lnTo>
                  <a:pt x="2340336" y="0"/>
                </a:lnTo>
                <a:lnTo>
                  <a:pt x="2340336" y="1320026"/>
                </a:lnTo>
                <a:lnTo>
                  <a:pt x="0" y="1320026"/>
                </a:lnTo>
                <a:lnTo>
                  <a:pt x="0" y="0"/>
                </a:lnTo>
                <a:close/>
              </a:path>
            </a:pathLst>
          </a:custGeom>
          <a:blipFill>
            <a:blip r:embed="rId3"/>
            <a:stretch>
              <a:fillRect l="-68" r="-68"/>
            </a:stretch>
          </a:blipFill>
        </p:spPr>
        <p:txBody>
          <a:bodyPr/>
          <a:lstStyle/>
          <a:p>
            <a:endParaRPr lang="es-MX"/>
          </a:p>
        </p:txBody>
      </p:sp>
      <p:sp>
        <p:nvSpPr>
          <p:cNvPr id="4" name="Freeform 4"/>
          <p:cNvSpPr/>
          <p:nvPr/>
        </p:nvSpPr>
        <p:spPr>
          <a:xfrm>
            <a:off x="3469884" y="1542575"/>
            <a:ext cx="11662417" cy="3266996"/>
          </a:xfrm>
          <a:custGeom>
            <a:avLst/>
            <a:gdLst/>
            <a:ahLst/>
            <a:cxnLst/>
            <a:rect l="l" t="t" r="r" b="b"/>
            <a:pathLst>
              <a:path w="11662417" h="3266996">
                <a:moveTo>
                  <a:pt x="0" y="0"/>
                </a:moveTo>
                <a:lnTo>
                  <a:pt x="11662418" y="0"/>
                </a:lnTo>
                <a:lnTo>
                  <a:pt x="11662418" y="3266996"/>
                </a:lnTo>
                <a:lnTo>
                  <a:pt x="0" y="3266996"/>
                </a:lnTo>
                <a:lnTo>
                  <a:pt x="0" y="0"/>
                </a:lnTo>
                <a:close/>
              </a:path>
            </a:pathLst>
          </a:custGeom>
          <a:blipFill>
            <a:blip r:embed="rId4"/>
            <a:stretch>
              <a:fillRect/>
            </a:stretch>
          </a:blipFill>
        </p:spPr>
        <p:txBody>
          <a:bodyPr/>
          <a:lstStyle/>
          <a:p>
            <a:endParaRPr lang="es-MX"/>
          </a:p>
        </p:txBody>
      </p:sp>
      <p:sp>
        <p:nvSpPr>
          <p:cNvPr id="5" name="Freeform 5"/>
          <p:cNvSpPr/>
          <p:nvPr/>
        </p:nvSpPr>
        <p:spPr>
          <a:xfrm>
            <a:off x="3469884" y="4809571"/>
            <a:ext cx="11662417" cy="3507589"/>
          </a:xfrm>
          <a:custGeom>
            <a:avLst/>
            <a:gdLst/>
            <a:ahLst/>
            <a:cxnLst/>
            <a:rect l="l" t="t" r="r" b="b"/>
            <a:pathLst>
              <a:path w="11662417" h="3507589">
                <a:moveTo>
                  <a:pt x="0" y="0"/>
                </a:moveTo>
                <a:lnTo>
                  <a:pt x="11662418" y="0"/>
                </a:lnTo>
                <a:lnTo>
                  <a:pt x="11662418" y="3507589"/>
                </a:lnTo>
                <a:lnTo>
                  <a:pt x="0" y="3507589"/>
                </a:lnTo>
                <a:lnTo>
                  <a:pt x="0" y="0"/>
                </a:lnTo>
                <a:close/>
              </a:path>
            </a:pathLst>
          </a:custGeom>
          <a:blipFill>
            <a:blip r:embed="rId5"/>
            <a:stretch>
              <a:fillRect/>
            </a:stretch>
          </a:blipFill>
        </p:spPr>
        <p:txBody>
          <a:bodyPr/>
          <a:lstStyle/>
          <a:p>
            <a:endParaRPr lang="es-MX"/>
          </a:p>
        </p:txBody>
      </p:sp>
      <p:sp>
        <p:nvSpPr>
          <p:cNvPr id="6" name="TextBox 6"/>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7" name="TextBox 7"/>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15</a:t>
            </a:r>
          </a:p>
        </p:txBody>
      </p:sp>
      <p:sp>
        <p:nvSpPr>
          <p:cNvPr id="8" name="TextBox 8"/>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Catálogo de talleres</a:t>
            </a:r>
          </a:p>
        </p:txBody>
      </p:sp>
      <p:sp>
        <p:nvSpPr>
          <p:cNvPr id="9" name="TextBox 9"/>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5466401" y="8598287"/>
            <a:ext cx="2340336" cy="1320025"/>
          </a:xfrm>
          <a:custGeom>
            <a:avLst/>
            <a:gdLst/>
            <a:ahLst/>
            <a:cxnLst/>
            <a:rect l="l" t="t" r="r" b="b"/>
            <a:pathLst>
              <a:path w="2340336" h="1320025">
                <a:moveTo>
                  <a:pt x="0" y="0"/>
                </a:moveTo>
                <a:lnTo>
                  <a:pt x="2340336" y="0"/>
                </a:lnTo>
                <a:lnTo>
                  <a:pt x="2340336" y="1320026"/>
                </a:lnTo>
                <a:lnTo>
                  <a:pt x="0" y="1320026"/>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3314700" y="1382038"/>
            <a:ext cx="11662417" cy="3393624"/>
          </a:xfrm>
          <a:custGeom>
            <a:avLst/>
            <a:gdLst/>
            <a:ahLst/>
            <a:cxnLst/>
            <a:rect l="l" t="t" r="r" b="b"/>
            <a:pathLst>
              <a:path w="11662417" h="3393624">
                <a:moveTo>
                  <a:pt x="0" y="0"/>
                </a:moveTo>
                <a:lnTo>
                  <a:pt x="11662417" y="0"/>
                </a:lnTo>
                <a:lnTo>
                  <a:pt x="11662417" y="3393624"/>
                </a:lnTo>
                <a:lnTo>
                  <a:pt x="0" y="3393624"/>
                </a:lnTo>
                <a:lnTo>
                  <a:pt x="0" y="0"/>
                </a:lnTo>
                <a:close/>
              </a:path>
            </a:pathLst>
          </a:custGeom>
          <a:blipFill>
            <a:blip r:embed="rId3"/>
            <a:stretch>
              <a:fillRect/>
            </a:stretch>
          </a:blipFill>
        </p:spPr>
        <p:txBody>
          <a:bodyPr/>
          <a:lstStyle/>
          <a:p>
            <a:endParaRPr lang="es-MX"/>
          </a:p>
        </p:txBody>
      </p:sp>
      <p:sp>
        <p:nvSpPr>
          <p:cNvPr id="4" name="Freeform 4"/>
          <p:cNvSpPr/>
          <p:nvPr/>
        </p:nvSpPr>
        <p:spPr>
          <a:xfrm>
            <a:off x="3314700" y="4775662"/>
            <a:ext cx="11662417" cy="5039785"/>
          </a:xfrm>
          <a:custGeom>
            <a:avLst/>
            <a:gdLst/>
            <a:ahLst/>
            <a:cxnLst/>
            <a:rect l="l" t="t" r="r" b="b"/>
            <a:pathLst>
              <a:path w="11662417" h="5039785">
                <a:moveTo>
                  <a:pt x="0" y="0"/>
                </a:moveTo>
                <a:lnTo>
                  <a:pt x="11662417" y="0"/>
                </a:lnTo>
                <a:lnTo>
                  <a:pt x="11662417" y="5039785"/>
                </a:lnTo>
                <a:lnTo>
                  <a:pt x="0" y="5039785"/>
                </a:lnTo>
                <a:lnTo>
                  <a:pt x="0" y="0"/>
                </a:lnTo>
                <a:close/>
              </a:path>
            </a:pathLst>
          </a:custGeom>
          <a:blipFill>
            <a:blip r:embed="rId4"/>
            <a:stretch>
              <a:fillRect/>
            </a:stretch>
          </a:blipFill>
        </p:spPr>
        <p:txBody>
          <a:bodyPr/>
          <a:lstStyle/>
          <a:p>
            <a:endParaRPr lang="es-MX"/>
          </a:p>
        </p:txBody>
      </p:sp>
      <p:sp>
        <p:nvSpPr>
          <p:cNvPr id="5" name="Freeform 5"/>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5"/>
            <a:stretch>
              <a:fillRect/>
            </a:stretch>
          </a:blipFill>
        </p:spPr>
        <p:txBody>
          <a:bodyPr/>
          <a:lstStyle/>
          <a:p>
            <a:endParaRPr lang="es-MX"/>
          </a:p>
        </p:txBody>
      </p:sp>
      <p:sp>
        <p:nvSpPr>
          <p:cNvPr id="6" name="TextBox 6"/>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7" name="TextBox 7"/>
          <p:cNvSpPr txBox="1"/>
          <p:nvPr/>
        </p:nvSpPr>
        <p:spPr>
          <a:xfrm>
            <a:off x="7014753" y="9925526"/>
            <a:ext cx="3931920" cy="266700"/>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16</a:t>
            </a:r>
          </a:p>
        </p:txBody>
      </p:sp>
      <p:sp>
        <p:nvSpPr>
          <p:cNvPr id="8" name="TextBox 8"/>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Catalogo de talleres</a:t>
            </a:r>
          </a:p>
        </p:txBody>
      </p:sp>
      <p:sp>
        <p:nvSpPr>
          <p:cNvPr id="9" name="TextBox 9"/>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511688" y="1547696"/>
            <a:ext cx="17295049" cy="7710604"/>
          </a:xfrm>
          <a:custGeom>
            <a:avLst/>
            <a:gdLst/>
            <a:ahLst/>
            <a:cxnLst/>
            <a:rect l="l" t="t" r="r" b="b"/>
            <a:pathLst>
              <a:path w="17295049" h="7710604">
                <a:moveTo>
                  <a:pt x="0" y="0"/>
                </a:moveTo>
                <a:lnTo>
                  <a:pt x="17295049" y="0"/>
                </a:lnTo>
                <a:lnTo>
                  <a:pt x="17295049" y="7710604"/>
                </a:lnTo>
                <a:lnTo>
                  <a:pt x="0" y="7710604"/>
                </a:lnTo>
                <a:lnTo>
                  <a:pt x="0" y="0"/>
                </a:lnTo>
                <a:close/>
              </a:path>
            </a:pathLst>
          </a:custGeom>
          <a:blipFill>
            <a:blip r:embed="rId2"/>
            <a:stretch>
              <a:fillRect/>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Freeform 4"/>
          <p:cNvSpPr/>
          <p:nvPr/>
        </p:nvSpPr>
        <p:spPr>
          <a:xfrm>
            <a:off x="15466401" y="8598287"/>
            <a:ext cx="2340336" cy="1320025"/>
          </a:xfrm>
          <a:custGeom>
            <a:avLst/>
            <a:gdLst/>
            <a:ahLst/>
            <a:cxnLst/>
            <a:rect l="l" t="t" r="r" b="b"/>
            <a:pathLst>
              <a:path w="2340336" h="1320025">
                <a:moveTo>
                  <a:pt x="0" y="0"/>
                </a:moveTo>
                <a:lnTo>
                  <a:pt x="2340336" y="0"/>
                </a:lnTo>
                <a:lnTo>
                  <a:pt x="2340336" y="1320026"/>
                </a:lnTo>
                <a:lnTo>
                  <a:pt x="0" y="1320026"/>
                </a:lnTo>
                <a:lnTo>
                  <a:pt x="0" y="0"/>
                </a:lnTo>
                <a:close/>
              </a:path>
            </a:pathLst>
          </a:custGeom>
          <a:blipFill>
            <a:blip r:embed="rId4"/>
            <a:stretch>
              <a:fillRect l="-68" r="-68"/>
            </a:stretch>
          </a:blipFill>
        </p:spPr>
        <p:txBody>
          <a:bodyPr/>
          <a:lstStyle/>
          <a:p>
            <a:endParaRPr lang="es-MX"/>
          </a:p>
        </p:txBody>
      </p:sp>
      <p:sp>
        <p:nvSpPr>
          <p:cNvPr id="5" name="TextBox 5"/>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6" name="TextBox 6"/>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17</a:t>
            </a:r>
          </a:p>
        </p:txBody>
      </p:sp>
      <p:sp>
        <p:nvSpPr>
          <p:cNvPr id="7" name="TextBox 7"/>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Inscripción</a:t>
            </a:r>
          </a:p>
        </p:txBody>
      </p:sp>
      <p:sp>
        <p:nvSpPr>
          <p:cNvPr id="8" name="TextBox 8"/>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2"/>
            <a:stretch>
              <a:fillRect/>
            </a:stretch>
          </a:blipFill>
        </p:spPr>
        <p:txBody>
          <a:bodyPr/>
          <a:lstStyle/>
          <a:p>
            <a:endParaRPr lang="es-MX"/>
          </a:p>
        </p:txBody>
      </p:sp>
      <p:sp>
        <p:nvSpPr>
          <p:cNvPr id="3" name="Freeform 3"/>
          <p:cNvSpPr/>
          <p:nvPr/>
        </p:nvSpPr>
        <p:spPr>
          <a:xfrm>
            <a:off x="675007" y="1667792"/>
            <a:ext cx="16493505" cy="6930495"/>
          </a:xfrm>
          <a:custGeom>
            <a:avLst/>
            <a:gdLst/>
            <a:ahLst/>
            <a:cxnLst/>
            <a:rect l="l" t="t" r="r" b="b"/>
            <a:pathLst>
              <a:path w="16493505" h="6930495">
                <a:moveTo>
                  <a:pt x="0" y="0"/>
                </a:moveTo>
                <a:lnTo>
                  <a:pt x="16493505" y="0"/>
                </a:lnTo>
                <a:lnTo>
                  <a:pt x="16493505" y="6930495"/>
                </a:lnTo>
                <a:lnTo>
                  <a:pt x="0" y="6930495"/>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5" name="TextBox 5"/>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18</a:t>
            </a:r>
          </a:p>
        </p:txBody>
      </p:sp>
      <p:sp>
        <p:nvSpPr>
          <p:cNvPr id="6" name="TextBox 6"/>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Información del taller</a:t>
            </a:r>
          </a:p>
        </p:txBody>
      </p:sp>
      <p:sp>
        <p:nvSpPr>
          <p:cNvPr id="7" name="Freeform 7"/>
          <p:cNvSpPr/>
          <p:nvPr/>
        </p:nvSpPr>
        <p:spPr>
          <a:xfrm>
            <a:off x="15426646" y="8326349"/>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4"/>
            <a:stretch>
              <a:fillRect l="-68" r="-68"/>
            </a:stretch>
          </a:blipFill>
        </p:spPr>
        <p:txBody>
          <a:bodyPr/>
          <a:lstStyle/>
          <a:p>
            <a:endParaRPr lang="es-MX"/>
          </a:p>
        </p:txBody>
      </p:sp>
      <p:sp>
        <p:nvSpPr>
          <p:cNvPr id="8" name="TextBox 8"/>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2"/>
            <a:stretch>
              <a:fillRect/>
            </a:stretch>
          </a:blipFill>
        </p:spPr>
        <p:txBody>
          <a:bodyPr/>
          <a:lstStyle/>
          <a:p>
            <a:endParaRPr lang="es-MX"/>
          </a:p>
        </p:txBody>
      </p:sp>
      <p:sp>
        <p:nvSpPr>
          <p:cNvPr id="3" name="Freeform 3"/>
          <p:cNvSpPr/>
          <p:nvPr/>
        </p:nvSpPr>
        <p:spPr>
          <a:xfrm>
            <a:off x="839921" y="1829287"/>
            <a:ext cx="16142833" cy="6975947"/>
          </a:xfrm>
          <a:custGeom>
            <a:avLst/>
            <a:gdLst/>
            <a:ahLst/>
            <a:cxnLst/>
            <a:rect l="l" t="t" r="r" b="b"/>
            <a:pathLst>
              <a:path w="16142833" h="6975947">
                <a:moveTo>
                  <a:pt x="0" y="0"/>
                </a:moveTo>
                <a:lnTo>
                  <a:pt x="16142832" y="0"/>
                </a:lnTo>
                <a:lnTo>
                  <a:pt x="16142832" y="6975947"/>
                </a:lnTo>
                <a:lnTo>
                  <a:pt x="0" y="6975947"/>
                </a:lnTo>
                <a:lnTo>
                  <a:pt x="0" y="0"/>
                </a:lnTo>
                <a:close/>
              </a:path>
            </a:pathLst>
          </a:custGeom>
          <a:blipFill>
            <a:blip r:embed="rId3"/>
            <a:stretch>
              <a:fillRect/>
            </a:stretch>
          </a:blipFill>
        </p:spPr>
        <p:txBody>
          <a:bodyPr/>
          <a:lstStyle/>
          <a:p>
            <a:endParaRPr lang="es-MX"/>
          </a:p>
        </p:txBody>
      </p:sp>
      <p:sp>
        <p:nvSpPr>
          <p:cNvPr id="4" name="Freeform 4"/>
          <p:cNvSpPr/>
          <p:nvPr/>
        </p:nvSpPr>
        <p:spPr>
          <a:xfrm>
            <a:off x="15426646" y="8326349"/>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4"/>
            <a:stretch>
              <a:fillRect l="-68" r="-68"/>
            </a:stretch>
          </a:blipFill>
        </p:spPr>
        <p:txBody>
          <a:bodyPr/>
          <a:lstStyle/>
          <a:p>
            <a:endParaRPr lang="es-MX"/>
          </a:p>
        </p:txBody>
      </p:sp>
      <p:sp>
        <p:nvSpPr>
          <p:cNvPr id="5" name="TextBox 5"/>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6" name="TextBox 6"/>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20</a:t>
            </a:r>
          </a:p>
        </p:txBody>
      </p:sp>
      <p:sp>
        <p:nvSpPr>
          <p:cNvPr id="7" name="TextBox 7"/>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Perfil usuario</a:t>
            </a:r>
          </a:p>
        </p:txBody>
      </p:sp>
      <p:sp>
        <p:nvSpPr>
          <p:cNvPr id="8" name="TextBox 8"/>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348740" y="536257"/>
            <a:ext cx="15590520" cy="1954054"/>
          </a:xfrm>
          <a:prstGeom prst="rect">
            <a:avLst/>
          </a:prstGeom>
        </p:spPr>
        <p:txBody>
          <a:bodyPr lIns="0" tIns="0" rIns="0" bIns="0" rtlCol="0" anchor="t">
            <a:spAutoFit/>
          </a:bodyPr>
          <a:lstStyle/>
          <a:p>
            <a:pPr algn="ctr">
              <a:lnSpc>
                <a:spcPts val="7128"/>
              </a:lnSpc>
            </a:pPr>
            <a:r>
              <a:rPr lang="en-US" sz="6600">
                <a:solidFill>
                  <a:srgbClr val="16537F"/>
                </a:solidFill>
                <a:latin typeface="Arial"/>
              </a:rPr>
              <a:t>Contenido</a:t>
            </a:r>
          </a:p>
        </p:txBody>
      </p:sp>
      <p:sp>
        <p:nvSpPr>
          <p:cNvPr id="5" name="TextBox 5"/>
          <p:cNvSpPr txBox="1"/>
          <p:nvPr/>
        </p:nvSpPr>
        <p:spPr>
          <a:xfrm>
            <a:off x="1348740" y="2822258"/>
            <a:ext cx="15590520" cy="6397467"/>
          </a:xfrm>
          <a:prstGeom prst="rect">
            <a:avLst/>
          </a:prstGeom>
        </p:spPr>
        <p:txBody>
          <a:bodyPr lIns="0" tIns="0" rIns="0" bIns="0" rtlCol="0" anchor="t">
            <a:spAutoFit/>
          </a:bodyPr>
          <a:lstStyle/>
          <a:p>
            <a:pPr marL="646081" lvl="1" indent="-323040" algn="l">
              <a:lnSpc>
                <a:spcPts val="3084"/>
              </a:lnSpc>
              <a:buFont typeface="Arial"/>
              <a:buChar char="•"/>
            </a:pPr>
            <a:r>
              <a:rPr lang="en-US" sz="3570">
                <a:solidFill>
                  <a:srgbClr val="16537F"/>
                </a:solidFill>
                <a:latin typeface="Arial"/>
              </a:rPr>
              <a:t>Introducción</a:t>
            </a:r>
          </a:p>
          <a:p>
            <a:pPr marL="646081" lvl="1" indent="-323040" algn="l">
              <a:lnSpc>
                <a:spcPts val="3084"/>
              </a:lnSpc>
            </a:pPr>
            <a:endParaRPr lang="en-US" sz="3570">
              <a:solidFill>
                <a:srgbClr val="16537F"/>
              </a:solidFill>
              <a:latin typeface="Arial"/>
            </a:endParaRPr>
          </a:p>
          <a:p>
            <a:pPr marL="646081" lvl="1" indent="-323040" algn="l">
              <a:lnSpc>
                <a:spcPts val="3084"/>
              </a:lnSpc>
              <a:buFont typeface="Arial"/>
              <a:buChar char="•"/>
            </a:pPr>
            <a:r>
              <a:rPr lang="en-US" sz="3570">
                <a:solidFill>
                  <a:srgbClr val="16537F"/>
                </a:solidFill>
                <a:latin typeface="Arial"/>
              </a:rPr>
              <a:t>Materiales y métodos (metodología)</a:t>
            </a:r>
          </a:p>
          <a:p>
            <a:pPr marL="646081" lvl="1" indent="-323040" algn="l">
              <a:lnSpc>
                <a:spcPts val="3084"/>
              </a:lnSpc>
            </a:pPr>
            <a:endParaRPr lang="en-US" sz="3570">
              <a:solidFill>
                <a:srgbClr val="16537F"/>
              </a:solidFill>
              <a:latin typeface="Arial"/>
            </a:endParaRPr>
          </a:p>
          <a:p>
            <a:pPr marL="646081" lvl="1" indent="-323040" algn="l">
              <a:lnSpc>
                <a:spcPts val="3084"/>
              </a:lnSpc>
              <a:buFont typeface="Arial"/>
              <a:buChar char="•"/>
            </a:pPr>
            <a:r>
              <a:rPr lang="en-US" sz="3570">
                <a:solidFill>
                  <a:srgbClr val="16537F"/>
                </a:solidFill>
                <a:latin typeface="Arial"/>
              </a:rPr>
              <a:t>Resultados</a:t>
            </a:r>
          </a:p>
          <a:p>
            <a:pPr marL="646081" lvl="1" indent="-323040" algn="l">
              <a:lnSpc>
                <a:spcPts val="3084"/>
              </a:lnSpc>
            </a:pPr>
            <a:endParaRPr lang="en-US" sz="3570">
              <a:solidFill>
                <a:srgbClr val="16537F"/>
              </a:solidFill>
              <a:latin typeface="Arial"/>
            </a:endParaRPr>
          </a:p>
          <a:p>
            <a:pPr marL="646081" lvl="1" indent="-323040" algn="l">
              <a:lnSpc>
                <a:spcPts val="3084"/>
              </a:lnSpc>
              <a:buFont typeface="Arial"/>
              <a:buChar char="•"/>
            </a:pPr>
            <a:r>
              <a:rPr lang="en-US" sz="3570">
                <a:solidFill>
                  <a:srgbClr val="16537F"/>
                </a:solidFill>
                <a:latin typeface="Arial"/>
              </a:rPr>
              <a:t>Discusión</a:t>
            </a:r>
          </a:p>
          <a:p>
            <a:pPr marL="646081" lvl="1" indent="-323040" algn="l">
              <a:lnSpc>
                <a:spcPts val="3084"/>
              </a:lnSpc>
            </a:pPr>
            <a:endParaRPr lang="en-US" sz="3570">
              <a:solidFill>
                <a:srgbClr val="16537F"/>
              </a:solidFill>
              <a:latin typeface="Arial"/>
            </a:endParaRPr>
          </a:p>
          <a:p>
            <a:pPr marL="646081" lvl="1" indent="-323040" algn="l">
              <a:lnSpc>
                <a:spcPts val="3084"/>
              </a:lnSpc>
              <a:buFont typeface="Arial"/>
              <a:buChar char="•"/>
            </a:pPr>
            <a:r>
              <a:rPr lang="en-US" sz="3570">
                <a:solidFill>
                  <a:srgbClr val="16537F"/>
                </a:solidFill>
                <a:latin typeface="Arial"/>
              </a:rPr>
              <a:t>Conclusiones</a:t>
            </a:r>
          </a:p>
          <a:p>
            <a:pPr marL="646081" lvl="1" indent="-323040" algn="l">
              <a:lnSpc>
                <a:spcPts val="3084"/>
              </a:lnSpc>
            </a:pPr>
            <a:endParaRPr lang="en-US" sz="3570">
              <a:solidFill>
                <a:srgbClr val="16537F"/>
              </a:solidFill>
              <a:latin typeface="Arial"/>
            </a:endParaRPr>
          </a:p>
          <a:p>
            <a:pPr marL="646081" lvl="1" indent="-323040" algn="l">
              <a:lnSpc>
                <a:spcPts val="3084"/>
              </a:lnSpc>
              <a:buFont typeface="Arial"/>
              <a:buChar char="•"/>
            </a:pPr>
            <a:r>
              <a:rPr lang="en-US" sz="3570">
                <a:solidFill>
                  <a:srgbClr val="16537F"/>
                </a:solidFill>
                <a:latin typeface="Arial"/>
              </a:rPr>
              <a:t>Referencias</a:t>
            </a:r>
          </a:p>
          <a:p>
            <a:pPr marL="646081" lvl="1" indent="-323040" algn="l">
              <a:lnSpc>
                <a:spcPts val="3084"/>
              </a:lnSpc>
            </a:pPr>
            <a:endParaRPr lang="en-US" sz="3570">
              <a:solidFill>
                <a:srgbClr val="16537F"/>
              </a:solidFill>
              <a:latin typeface="Arial"/>
            </a:endParaRPr>
          </a:p>
          <a:p>
            <a:pPr marL="646081" lvl="1" indent="-323040" algn="l">
              <a:lnSpc>
                <a:spcPts val="3084"/>
              </a:lnSpc>
            </a:pPr>
            <a:endParaRPr lang="en-US" sz="3570">
              <a:solidFill>
                <a:srgbClr val="16537F"/>
              </a:solidFill>
              <a:latin typeface="Arial"/>
            </a:endParaRPr>
          </a:p>
        </p:txBody>
      </p:sp>
      <p:sp>
        <p:nvSpPr>
          <p:cNvPr id="6" name="TextBox 6"/>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
        <p:nvSpPr>
          <p:cNvPr id="7" name="TextBox 7"/>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8" name="TextBox 8"/>
          <p:cNvSpPr txBox="1"/>
          <p:nvPr/>
        </p:nvSpPr>
        <p:spPr>
          <a:xfrm>
            <a:off x="7014753" y="9580244"/>
            <a:ext cx="39319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2</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EFEEC"/>
        </a:solidFill>
        <a:effectLst/>
      </p:bgPr>
    </p:bg>
    <p:spTree>
      <p:nvGrpSpPr>
        <p:cNvPr id="1" name=""/>
        <p:cNvGrpSpPr/>
        <p:nvPr/>
      </p:nvGrpSpPr>
      <p:grpSpPr>
        <a:xfrm>
          <a:off x="0" y="0"/>
          <a:ext cx="0" cy="0"/>
          <a:chOff x="0" y="0"/>
          <a:chExt cx="0" cy="0"/>
        </a:xfrm>
      </p:grpSpPr>
      <p:sp>
        <p:nvSpPr>
          <p:cNvPr id="2" name="Freeform 2"/>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2"/>
            <a:stretch>
              <a:fillRect/>
            </a:stretch>
          </a:blipFill>
        </p:spPr>
        <p:txBody>
          <a:bodyPr/>
          <a:lstStyle/>
          <a:p>
            <a:endParaRPr lang="es-MX"/>
          </a:p>
        </p:txBody>
      </p:sp>
      <p:sp>
        <p:nvSpPr>
          <p:cNvPr id="3" name="Freeform 3"/>
          <p:cNvSpPr/>
          <p:nvPr/>
        </p:nvSpPr>
        <p:spPr>
          <a:xfrm>
            <a:off x="644175" y="1942896"/>
            <a:ext cx="17122808" cy="6748729"/>
          </a:xfrm>
          <a:custGeom>
            <a:avLst/>
            <a:gdLst/>
            <a:ahLst/>
            <a:cxnLst/>
            <a:rect l="l" t="t" r="r" b="b"/>
            <a:pathLst>
              <a:path w="17122808" h="6748729">
                <a:moveTo>
                  <a:pt x="0" y="0"/>
                </a:moveTo>
                <a:lnTo>
                  <a:pt x="17122807" y="0"/>
                </a:lnTo>
                <a:lnTo>
                  <a:pt x="17122807" y="6748729"/>
                </a:lnTo>
                <a:lnTo>
                  <a:pt x="0" y="6748729"/>
                </a:lnTo>
                <a:lnTo>
                  <a:pt x="0" y="0"/>
                </a:lnTo>
                <a:close/>
              </a:path>
            </a:pathLst>
          </a:custGeom>
          <a:blipFill>
            <a:blip r:embed="rId3"/>
            <a:stretch>
              <a:fillRect/>
            </a:stretch>
          </a:blipFill>
        </p:spPr>
        <p:txBody>
          <a:bodyPr/>
          <a:lstStyle/>
          <a:p>
            <a:endParaRPr lang="es-MX"/>
          </a:p>
        </p:txBody>
      </p:sp>
      <p:sp>
        <p:nvSpPr>
          <p:cNvPr id="4" name="Freeform 4"/>
          <p:cNvSpPr/>
          <p:nvPr/>
        </p:nvSpPr>
        <p:spPr>
          <a:xfrm>
            <a:off x="15426646" y="8326349"/>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4"/>
            <a:stretch>
              <a:fillRect l="-68" r="-68"/>
            </a:stretch>
          </a:blipFill>
        </p:spPr>
        <p:txBody>
          <a:bodyPr/>
          <a:lstStyle/>
          <a:p>
            <a:endParaRPr lang="es-MX"/>
          </a:p>
        </p:txBody>
      </p:sp>
      <p:sp>
        <p:nvSpPr>
          <p:cNvPr id="5" name="TextBox 5"/>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6" name="TextBox 6"/>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dirty="0">
                <a:solidFill>
                  <a:srgbClr val="898989"/>
                </a:solidFill>
                <a:latin typeface="TT Rounds Condensed"/>
              </a:rPr>
              <a:t>20</a:t>
            </a:r>
          </a:p>
        </p:txBody>
      </p:sp>
      <p:sp>
        <p:nvSpPr>
          <p:cNvPr id="7" name="TextBox 7"/>
          <p:cNvSpPr txBox="1"/>
          <p:nvPr/>
        </p:nvSpPr>
        <p:spPr>
          <a:xfrm>
            <a:off x="839921" y="752000"/>
            <a:ext cx="8140793" cy="790575"/>
          </a:xfrm>
          <a:prstGeom prst="rect">
            <a:avLst/>
          </a:prstGeom>
        </p:spPr>
        <p:txBody>
          <a:bodyPr lIns="0" tIns="0" rIns="0" bIns="0" rtlCol="0" anchor="t">
            <a:spAutoFit/>
          </a:bodyPr>
          <a:lstStyle/>
          <a:p>
            <a:pPr algn="l">
              <a:lnSpc>
                <a:spcPts val="5520"/>
              </a:lnSpc>
            </a:pPr>
            <a:r>
              <a:rPr lang="en-US" sz="4600" u="sng">
                <a:solidFill>
                  <a:srgbClr val="16537F"/>
                </a:solidFill>
                <a:latin typeface="Arial Bold"/>
              </a:rPr>
              <a:t>Reservas</a:t>
            </a:r>
          </a:p>
        </p:txBody>
      </p:sp>
      <p:sp>
        <p:nvSpPr>
          <p:cNvPr id="8" name="TextBox 8"/>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348740" y="545782"/>
            <a:ext cx="15590520" cy="1944529"/>
          </a:xfrm>
          <a:prstGeom prst="rect">
            <a:avLst/>
          </a:prstGeom>
        </p:spPr>
        <p:txBody>
          <a:bodyPr lIns="0" tIns="0" rIns="0" bIns="0" rtlCol="0" anchor="t">
            <a:spAutoFit/>
          </a:bodyPr>
          <a:lstStyle/>
          <a:p>
            <a:pPr algn="ctr">
              <a:lnSpc>
                <a:spcPts val="6415"/>
              </a:lnSpc>
            </a:pPr>
            <a:endParaRPr/>
          </a:p>
          <a:p>
            <a:pPr algn="ctr">
              <a:lnSpc>
                <a:spcPts val="6415"/>
              </a:lnSpc>
            </a:pPr>
            <a:r>
              <a:rPr lang="en-US" sz="5940">
                <a:solidFill>
                  <a:srgbClr val="16537F"/>
                </a:solidFill>
                <a:latin typeface="Arial"/>
              </a:rPr>
              <a:t>Discusión</a:t>
            </a:r>
          </a:p>
          <a:p>
            <a:pPr algn="ctr">
              <a:lnSpc>
                <a:spcPts val="6415"/>
              </a:lnSpc>
            </a:pPr>
            <a:endParaRPr lang="en-US" sz="5940">
              <a:solidFill>
                <a:srgbClr val="16537F"/>
              </a:solidFill>
              <a:latin typeface="Arial"/>
            </a:endParaRPr>
          </a:p>
        </p:txBody>
      </p:sp>
      <p:sp>
        <p:nvSpPr>
          <p:cNvPr id="5" name="TextBox 5"/>
          <p:cNvSpPr txBox="1"/>
          <p:nvPr/>
        </p:nvSpPr>
        <p:spPr>
          <a:xfrm>
            <a:off x="1348740" y="2746058"/>
            <a:ext cx="15590520" cy="6473667"/>
          </a:xfrm>
          <a:prstGeom prst="rect">
            <a:avLst/>
          </a:prstGeom>
        </p:spPr>
        <p:txBody>
          <a:bodyPr lIns="0" tIns="0" rIns="0" bIns="0" rtlCol="0" anchor="t">
            <a:spAutoFit/>
          </a:bodyPr>
          <a:lstStyle/>
          <a:p>
            <a:pPr algn="ctr">
              <a:lnSpc>
                <a:spcPts val="4536"/>
              </a:lnSpc>
            </a:pPr>
            <a:r>
              <a:rPr lang="en-US" sz="4200" dirty="0" err="1">
                <a:solidFill>
                  <a:srgbClr val="16537F"/>
                </a:solidFill>
                <a:latin typeface="Arial Bold"/>
              </a:rPr>
              <a:t>Implicaciones</a:t>
            </a:r>
            <a:r>
              <a:rPr lang="en-US" sz="4200" dirty="0">
                <a:solidFill>
                  <a:srgbClr val="16537F"/>
                </a:solidFill>
                <a:latin typeface="Arial Bold"/>
              </a:rPr>
              <a:t> para </a:t>
            </a:r>
            <a:r>
              <a:rPr lang="en-US" sz="4200" dirty="0" err="1">
                <a:solidFill>
                  <a:srgbClr val="16537F"/>
                </a:solidFill>
                <a:latin typeface="Arial Bold"/>
              </a:rPr>
              <a:t>el</a:t>
            </a:r>
            <a:r>
              <a:rPr lang="en-US" sz="4200" dirty="0">
                <a:solidFill>
                  <a:srgbClr val="16537F"/>
                </a:solidFill>
                <a:latin typeface="Arial Bold"/>
              </a:rPr>
              <a:t> </a:t>
            </a:r>
            <a:r>
              <a:rPr lang="en-US" sz="4200" dirty="0" err="1">
                <a:solidFill>
                  <a:srgbClr val="16537F"/>
                </a:solidFill>
                <a:latin typeface="Arial Bold"/>
              </a:rPr>
              <a:t>Diseño</a:t>
            </a:r>
            <a:r>
              <a:rPr lang="en-US" sz="4200" dirty="0">
                <a:solidFill>
                  <a:srgbClr val="16537F"/>
                </a:solidFill>
                <a:latin typeface="Arial Bold"/>
              </a:rPr>
              <a:t> de la Plataforma </a:t>
            </a:r>
            <a:r>
              <a:rPr lang="en-US" sz="4200" dirty="0" err="1">
                <a:solidFill>
                  <a:srgbClr val="16537F"/>
                </a:solidFill>
                <a:latin typeface="Arial Bold"/>
              </a:rPr>
              <a:t>en</a:t>
            </a:r>
            <a:r>
              <a:rPr lang="en-US" sz="4200" dirty="0">
                <a:solidFill>
                  <a:srgbClr val="16537F"/>
                </a:solidFill>
                <a:latin typeface="Arial Bold"/>
              </a:rPr>
              <a:t> </a:t>
            </a:r>
            <a:r>
              <a:rPr lang="en-US" sz="4200" dirty="0" err="1">
                <a:solidFill>
                  <a:srgbClr val="16537F"/>
                </a:solidFill>
                <a:latin typeface="Arial Bold"/>
              </a:rPr>
              <a:t>el</a:t>
            </a:r>
            <a:r>
              <a:rPr lang="en-US" sz="4200" dirty="0">
                <a:solidFill>
                  <a:srgbClr val="16537F"/>
                </a:solidFill>
                <a:latin typeface="Arial Bold"/>
              </a:rPr>
              <a:t> </a:t>
            </a:r>
            <a:r>
              <a:rPr lang="en-US" sz="4200" dirty="0" err="1">
                <a:solidFill>
                  <a:srgbClr val="16537F"/>
                </a:solidFill>
                <a:latin typeface="Arial Bold"/>
              </a:rPr>
              <a:t>Futuro</a:t>
            </a:r>
            <a:r>
              <a:rPr lang="en-US" sz="4200" dirty="0">
                <a:solidFill>
                  <a:srgbClr val="16537F"/>
                </a:solidFill>
                <a:latin typeface="Arial"/>
              </a:rPr>
              <a:t>:</a:t>
            </a:r>
          </a:p>
          <a:p>
            <a:pPr algn="ctr">
              <a:lnSpc>
                <a:spcPts val="3888"/>
              </a:lnSpc>
            </a:pPr>
            <a:endParaRPr lang="en-US" sz="4200" dirty="0">
              <a:solidFill>
                <a:srgbClr val="16537F"/>
              </a:solidFill>
              <a:latin typeface="Arial"/>
            </a:endParaRPr>
          </a:p>
          <a:p>
            <a:pPr marL="760095" lvl="1" indent="-380048" algn="l">
              <a:lnSpc>
                <a:spcPts val="4536"/>
              </a:lnSpc>
              <a:buFont typeface="Arial"/>
              <a:buChar char="•"/>
            </a:pPr>
            <a:r>
              <a:rPr lang="en-US" sz="4200" dirty="0" err="1">
                <a:solidFill>
                  <a:srgbClr val="16537F"/>
                </a:solidFill>
                <a:latin typeface="Arial Bold"/>
              </a:rPr>
              <a:t>Interacción</a:t>
            </a:r>
            <a:r>
              <a:rPr lang="en-US" sz="4200" dirty="0">
                <a:solidFill>
                  <a:srgbClr val="16537F"/>
                </a:solidFill>
                <a:latin typeface="Arial Bold"/>
              </a:rPr>
              <a:t> Social</a:t>
            </a:r>
            <a:r>
              <a:rPr lang="en-US" sz="4200" dirty="0">
                <a:solidFill>
                  <a:srgbClr val="16537F"/>
                </a:solidFill>
                <a:latin typeface="Arial"/>
              </a:rPr>
              <a:t>:</a:t>
            </a:r>
          </a:p>
          <a:p>
            <a:pPr marL="1337310" lvl="2" indent="-445770" algn="l">
              <a:lnSpc>
                <a:spcPts val="3888"/>
              </a:lnSpc>
              <a:buFont typeface="Arial"/>
              <a:buChar char="⚬"/>
            </a:pPr>
            <a:r>
              <a:rPr lang="en-US" sz="3600" dirty="0" err="1">
                <a:solidFill>
                  <a:srgbClr val="16537F"/>
                </a:solidFill>
                <a:latin typeface="Arial"/>
              </a:rPr>
              <a:t>Integrar</a:t>
            </a:r>
            <a:r>
              <a:rPr lang="en-US" sz="3600" dirty="0">
                <a:solidFill>
                  <a:srgbClr val="16537F"/>
                </a:solidFill>
                <a:latin typeface="Arial"/>
              </a:rPr>
              <a:t> </a:t>
            </a:r>
            <a:r>
              <a:rPr lang="en-US" sz="3600" dirty="0" err="1">
                <a:solidFill>
                  <a:srgbClr val="16537F"/>
                </a:solidFill>
                <a:latin typeface="Arial"/>
              </a:rPr>
              <a:t>funciones</a:t>
            </a:r>
            <a:r>
              <a:rPr lang="en-US" sz="3600" dirty="0">
                <a:solidFill>
                  <a:srgbClr val="16537F"/>
                </a:solidFill>
                <a:latin typeface="Arial"/>
              </a:rPr>
              <a:t> que </a:t>
            </a:r>
            <a:r>
              <a:rPr lang="en-US" sz="3600" dirty="0" err="1">
                <a:solidFill>
                  <a:srgbClr val="16537F"/>
                </a:solidFill>
                <a:latin typeface="Arial"/>
              </a:rPr>
              <a:t>fomenten</a:t>
            </a:r>
            <a:r>
              <a:rPr lang="en-US" sz="3600" dirty="0">
                <a:solidFill>
                  <a:srgbClr val="16537F"/>
                </a:solidFill>
                <a:latin typeface="Arial"/>
              </a:rPr>
              <a:t> la </a:t>
            </a:r>
            <a:r>
              <a:rPr lang="en-US" sz="3600" dirty="0" err="1">
                <a:solidFill>
                  <a:srgbClr val="16537F"/>
                </a:solidFill>
                <a:latin typeface="Arial"/>
              </a:rPr>
              <a:t>interacción</a:t>
            </a:r>
            <a:r>
              <a:rPr lang="en-US" sz="3600" dirty="0">
                <a:solidFill>
                  <a:srgbClr val="16537F"/>
                </a:solidFill>
                <a:latin typeface="Arial"/>
              </a:rPr>
              <a:t> social, </a:t>
            </a:r>
            <a:r>
              <a:rPr lang="en-US" sz="3600" dirty="0" err="1">
                <a:solidFill>
                  <a:srgbClr val="16537F"/>
                </a:solidFill>
                <a:latin typeface="Arial"/>
              </a:rPr>
              <a:t>como</a:t>
            </a:r>
            <a:r>
              <a:rPr lang="en-US" sz="3600" dirty="0">
                <a:solidFill>
                  <a:srgbClr val="16537F"/>
                </a:solidFill>
                <a:latin typeface="Arial"/>
              </a:rPr>
              <a:t> </a:t>
            </a:r>
            <a:r>
              <a:rPr lang="en-US" sz="3600" dirty="0" err="1">
                <a:solidFill>
                  <a:srgbClr val="16537F"/>
                </a:solidFill>
                <a:latin typeface="Arial"/>
              </a:rPr>
              <a:t>foros</a:t>
            </a:r>
            <a:r>
              <a:rPr lang="en-US" sz="3600" dirty="0">
                <a:solidFill>
                  <a:srgbClr val="16537F"/>
                </a:solidFill>
                <a:latin typeface="Arial"/>
              </a:rPr>
              <a:t> de </a:t>
            </a:r>
            <a:r>
              <a:rPr lang="en-US" sz="3600" dirty="0" err="1">
                <a:solidFill>
                  <a:srgbClr val="16537F"/>
                </a:solidFill>
                <a:latin typeface="Arial"/>
              </a:rPr>
              <a:t>discusión</a:t>
            </a:r>
            <a:r>
              <a:rPr lang="en-US" sz="3600" dirty="0">
                <a:solidFill>
                  <a:srgbClr val="16537F"/>
                </a:solidFill>
                <a:latin typeface="Arial"/>
              </a:rPr>
              <a:t>, </a:t>
            </a:r>
            <a:r>
              <a:rPr lang="en-US" sz="3600" dirty="0" err="1">
                <a:solidFill>
                  <a:srgbClr val="16537F"/>
                </a:solidFill>
                <a:latin typeface="Arial"/>
              </a:rPr>
              <a:t>grupos</a:t>
            </a:r>
            <a:r>
              <a:rPr lang="en-US" sz="3600" dirty="0">
                <a:solidFill>
                  <a:srgbClr val="16537F"/>
                </a:solidFill>
                <a:latin typeface="Arial"/>
              </a:rPr>
              <a:t> de </a:t>
            </a:r>
            <a:r>
              <a:rPr lang="en-US" sz="3600" dirty="0" err="1">
                <a:solidFill>
                  <a:srgbClr val="16537F"/>
                </a:solidFill>
                <a:latin typeface="Arial"/>
              </a:rPr>
              <a:t>interés</a:t>
            </a:r>
            <a:r>
              <a:rPr lang="en-US" sz="3600" dirty="0">
                <a:solidFill>
                  <a:srgbClr val="16537F"/>
                </a:solidFill>
                <a:latin typeface="Arial"/>
              </a:rPr>
              <a:t>, y </a:t>
            </a:r>
            <a:r>
              <a:rPr lang="en-US" sz="3600" dirty="0" err="1">
                <a:solidFill>
                  <a:srgbClr val="16537F"/>
                </a:solidFill>
                <a:latin typeface="Arial"/>
              </a:rPr>
              <a:t>eventos</a:t>
            </a:r>
            <a:r>
              <a:rPr lang="en-US" sz="3600" dirty="0">
                <a:solidFill>
                  <a:srgbClr val="16537F"/>
                </a:solidFill>
                <a:latin typeface="Arial"/>
              </a:rPr>
              <a:t> </a:t>
            </a:r>
            <a:r>
              <a:rPr lang="en-US" sz="3600" dirty="0" err="1">
                <a:solidFill>
                  <a:srgbClr val="16537F"/>
                </a:solidFill>
                <a:latin typeface="Arial"/>
              </a:rPr>
              <a:t>en</a:t>
            </a:r>
            <a:r>
              <a:rPr lang="en-US" sz="3600" dirty="0">
                <a:solidFill>
                  <a:srgbClr val="16537F"/>
                </a:solidFill>
                <a:latin typeface="Arial"/>
              </a:rPr>
              <a:t> </a:t>
            </a:r>
            <a:r>
              <a:rPr lang="en-US" sz="3600" dirty="0" err="1">
                <a:solidFill>
                  <a:srgbClr val="16537F"/>
                </a:solidFill>
                <a:latin typeface="Arial"/>
              </a:rPr>
              <a:t>línea</a:t>
            </a:r>
            <a:r>
              <a:rPr lang="en-US" sz="3600" dirty="0">
                <a:solidFill>
                  <a:srgbClr val="16537F"/>
                </a:solidFill>
                <a:latin typeface="Arial"/>
              </a:rPr>
              <a:t>, </a:t>
            </a:r>
            <a:r>
              <a:rPr lang="en-US" sz="3600" dirty="0" err="1">
                <a:solidFill>
                  <a:srgbClr val="16537F"/>
                </a:solidFill>
                <a:latin typeface="Arial"/>
              </a:rPr>
              <a:t>puede</a:t>
            </a:r>
            <a:r>
              <a:rPr lang="en-US" sz="3600" dirty="0">
                <a:solidFill>
                  <a:srgbClr val="16537F"/>
                </a:solidFill>
                <a:latin typeface="Arial"/>
              </a:rPr>
              <a:t> </a:t>
            </a:r>
            <a:r>
              <a:rPr lang="en-US" sz="3600" dirty="0" err="1">
                <a:solidFill>
                  <a:srgbClr val="16537F"/>
                </a:solidFill>
                <a:latin typeface="Arial"/>
              </a:rPr>
              <a:t>motivar</a:t>
            </a:r>
            <a:r>
              <a:rPr lang="en-US" sz="3600" dirty="0">
                <a:solidFill>
                  <a:srgbClr val="16537F"/>
                </a:solidFill>
                <a:latin typeface="Arial"/>
              </a:rPr>
              <a:t> a </a:t>
            </a:r>
            <a:r>
              <a:rPr lang="en-US" sz="3600" dirty="0" err="1">
                <a:solidFill>
                  <a:srgbClr val="16537F"/>
                </a:solidFill>
                <a:latin typeface="Arial"/>
              </a:rPr>
              <a:t>los</a:t>
            </a:r>
            <a:r>
              <a:rPr lang="en-US" sz="3600" dirty="0">
                <a:solidFill>
                  <a:srgbClr val="16537F"/>
                </a:solidFill>
                <a:latin typeface="Arial"/>
              </a:rPr>
              <a:t> </a:t>
            </a:r>
            <a:r>
              <a:rPr lang="en-US" sz="3600" dirty="0" err="1">
                <a:solidFill>
                  <a:srgbClr val="16537F"/>
                </a:solidFill>
                <a:latin typeface="Arial"/>
              </a:rPr>
              <a:t>usuarios</a:t>
            </a:r>
            <a:r>
              <a:rPr lang="en-US" sz="3600" dirty="0">
                <a:solidFill>
                  <a:srgbClr val="16537F"/>
                </a:solidFill>
                <a:latin typeface="Arial"/>
              </a:rPr>
              <a:t> a </a:t>
            </a:r>
            <a:r>
              <a:rPr lang="en-US" sz="3600" dirty="0" err="1">
                <a:solidFill>
                  <a:srgbClr val="16537F"/>
                </a:solidFill>
                <a:latin typeface="Arial"/>
              </a:rPr>
              <a:t>participar</a:t>
            </a:r>
            <a:r>
              <a:rPr lang="en-US" sz="3600" dirty="0">
                <a:solidFill>
                  <a:srgbClr val="16537F"/>
                </a:solidFill>
                <a:latin typeface="Arial"/>
              </a:rPr>
              <a:t> </a:t>
            </a:r>
            <a:r>
              <a:rPr lang="en-US" sz="3600" dirty="0" err="1">
                <a:solidFill>
                  <a:srgbClr val="16537F"/>
                </a:solidFill>
                <a:latin typeface="Arial"/>
              </a:rPr>
              <a:t>activamente</a:t>
            </a:r>
            <a:r>
              <a:rPr lang="en-US" sz="3600" dirty="0">
                <a:solidFill>
                  <a:srgbClr val="16537F"/>
                </a:solidFill>
                <a:latin typeface="Arial"/>
              </a:rPr>
              <a:t>.</a:t>
            </a:r>
          </a:p>
          <a:p>
            <a:pPr marL="1337310" lvl="2" indent="-445770" algn="l">
              <a:lnSpc>
                <a:spcPts val="3888"/>
              </a:lnSpc>
            </a:pPr>
            <a:endParaRPr lang="en-US" sz="3600" dirty="0">
              <a:solidFill>
                <a:srgbClr val="16537F"/>
              </a:solidFill>
              <a:latin typeface="Arial"/>
            </a:endParaRPr>
          </a:p>
        </p:txBody>
      </p:sp>
      <p:sp>
        <p:nvSpPr>
          <p:cNvPr id="6" name="TextBox 6"/>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7" name="TextBox 7"/>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dirty="0">
                <a:solidFill>
                  <a:srgbClr val="898989"/>
                </a:solidFill>
                <a:latin typeface="TT Rounds Condensed"/>
              </a:rPr>
              <a:t>21</a:t>
            </a:r>
          </a:p>
        </p:txBody>
      </p:sp>
      <p:sp>
        <p:nvSpPr>
          <p:cNvPr id="8" name="TextBox 8"/>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185453" y="1219589"/>
            <a:ext cx="15590520" cy="820738"/>
          </a:xfrm>
          <a:prstGeom prst="rect">
            <a:avLst/>
          </a:prstGeom>
        </p:spPr>
        <p:txBody>
          <a:bodyPr lIns="0" tIns="0" rIns="0" bIns="0" rtlCol="0" anchor="t">
            <a:spAutoFit/>
          </a:bodyPr>
          <a:lstStyle/>
          <a:p>
            <a:pPr algn="ctr">
              <a:lnSpc>
                <a:spcPts val="6415"/>
              </a:lnSpc>
            </a:pPr>
            <a:r>
              <a:rPr lang="en-US" sz="5940" dirty="0" err="1">
                <a:solidFill>
                  <a:srgbClr val="16537F"/>
                </a:solidFill>
                <a:latin typeface="Arial"/>
              </a:rPr>
              <a:t>Conclusión</a:t>
            </a:r>
            <a:endParaRPr lang="en-US" sz="5940" dirty="0">
              <a:solidFill>
                <a:srgbClr val="16537F"/>
              </a:solidFill>
              <a:latin typeface="Arial"/>
            </a:endParaRPr>
          </a:p>
        </p:txBody>
      </p:sp>
      <p:sp>
        <p:nvSpPr>
          <p:cNvPr id="5" name="TextBox 5"/>
          <p:cNvSpPr txBox="1"/>
          <p:nvPr/>
        </p:nvSpPr>
        <p:spPr>
          <a:xfrm>
            <a:off x="2035083" y="2796148"/>
            <a:ext cx="13891260" cy="5539978"/>
          </a:xfrm>
          <a:prstGeom prst="rect">
            <a:avLst/>
          </a:prstGeom>
        </p:spPr>
        <p:txBody>
          <a:bodyPr wrap="square" lIns="0" tIns="0" rIns="0" bIns="0" rtlCol="0" anchor="t">
            <a:spAutoFit/>
          </a:bodyPr>
          <a:lstStyle/>
          <a:p>
            <a:pPr marL="891540" lvl="2"/>
            <a:r>
              <a:rPr lang="es-MX" sz="3600" dirty="0">
                <a:solidFill>
                  <a:schemeClr val="accent1">
                    <a:lumMod val="75000"/>
                  </a:schemeClr>
                </a:solidFill>
                <a:latin typeface="Arial" panose="020B0604020202020204" pitchFamily="34" charset="0"/>
                <a:cs typeface="Arial" panose="020B0604020202020204" pitchFamily="34" charset="0"/>
              </a:rPr>
              <a:t>El estudio identifica barreras significativas para los adultos mayores en el acceso a servicios de salud mental y actividades recreativas, principalmente limitaciones físicas, falta de información. Sin embargo, se destaca la motivación por socializar y mantenerse activos. La plataforma "Años Dorados Conectados" tiene el potencial de mejorar la accesibilidad, facilitando la participación, promoviendo la socialización y el bienestar emocional, y mitigando el aislamiento social.</a:t>
            </a:r>
            <a:endParaRPr lang="en-US" sz="3600" dirty="0">
              <a:solidFill>
                <a:schemeClr val="accent1">
                  <a:lumMod val="75000"/>
                </a:schemeClr>
              </a:solidFill>
              <a:latin typeface="Arial" panose="020B0604020202020204" pitchFamily="34" charset="0"/>
              <a:cs typeface="Arial" panose="020B0604020202020204" pitchFamily="34" charset="0"/>
            </a:endParaRPr>
          </a:p>
          <a:p>
            <a:pPr marL="1337310" lvl="2" indent="-445770" algn="l">
              <a:buFont typeface="Arial"/>
              <a:buChar char="⚬"/>
            </a:pPr>
            <a:endParaRPr lang="en-US" sz="3600" dirty="0">
              <a:solidFill>
                <a:srgbClr val="16537F"/>
              </a:solidFill>
              <a:latin typeface="Arial"/>
            </a:endParaRPr>
          </a:p>
          <a:p>
            <a:pPr marL="1337310" lvl="2" indent="-445770" algn="l"/>
            <a:endParaRPr lang="en-US" sz="3600" dirty="0">
              <a:solidFill>
                <a:srgbClr val="16537F"/>
              </a:solidFill>
              <a:latin typeface="Arial"/>
            </a:endParaRPr>
          </a:p>
        </p:txBody>
      </p:sp>
      <p:sp>
        <p:nvSpPr>
          <p:cNvPr id="6" name="TextBox 6"/>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7" name="TextBox 7"/>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dirty="0">
                <a:solidFill>
                  <a:srgbClr val="898989"/>
                </a:solidFill>
                <a:latin typeface="TT Rounds Condensed"/>
              </a:rPr>
              <a:t>22</a:t>
            </a:r>
          </a:p>
        </p:txBody>
      </p:sp>
      <p:sp>
        <p:nvSpPr>
          <p:cNvPr id="8" name="TextBox 8"/>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
        <p:nvSpPr>
          <p:cNvPr id="9" name="Freeform 4">
            <a:extLst>
              <a:ext uri="{FF2B5EF4-FFF2-40B4-BE49-F238E27FC236}">
                <a16:creationId xmlns:a16="http://schemas.microsoft.com/office/drawing/2014/main" id="{4E637434-B2FD-189C-3BF0-DAD1DEF0FAB7}"/>
              </a:ext>
            </a:extLst>
          </p:cNvPr>
          <p:cNvSpPr/>
          <p:nvPr/>
        </p:nvSpPr>
        <p:spPr>
          <a:xfrm>
            <a:off x="7593710" y="7564678"/>
            <a:ext cx="2774005" cy="1440894"/>
          </a:xfrm>
          <a:custGeom>
            <a:avLst/>
            <a:gdLst/>
            <a:ahLst/>
            <a:cxnLst/>
            <a:rect l="l" t="t" r="r" b="b"/>
            <a:pathLst>
              <a:path w="11217289" h="5644817">
                <a:moveTo>
                  <a:pt x="0" y="0"/>
                </a:moveTo>
                <a:lnTo>
                  <a:pt x="11217290" y="0"/>
                </a:lnTo>
                <a:lnTo>
                  <a:pt x="11217290" y="5644817"/>
                </a:lnTo>
                <a:lnTo>
                  <a:pt x="0" y="5644817"/>
                </a:lnTo>
                <a:lnTo>
                  <a:pt x="0" y="0"/>
                </a:lnTo>
                <a:close/>
              </a:path>
            </a:pathLst>
          </a:custGeom>
          <a:blipFill>
            <a:blip r:embed="rId4"/>
            <a:stretch>
              <a:fillRect t="-6" b="-6"/>
            </a:stretch>
          </a:blipFill>
        </p:spPr>
        <p:txBody>
          <a:bodyPr/>
          <a:lstStyle/>
          <a:p>
            <a:endParaRPr lang="es-MX"/>
          </a:p>
        </p:txBody>
      </p:sp>
    </p:spTree>
    <p:extLst>
      <p:ext uri="{BB962C8B-B14F-4D97-AF65-F5344CB8AC3E}">
        <p14:creationId xmlns:p14="http://schemas.microsoft.com/office/powerpoint/2010/main" val="849446747"/>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348740" y="545782"/>
            <a:ext cx="15590520" cy="1944529"/>
          </a:xfrm>
          <a:prstGeom prst="rect">
            <a:avLst/>
          </a:prstGeom>
        </p:spPr>
        <p:txBody>
          <a:bodyPr lIns="0" tIns="0" rIns="0" bIns="0" rtlCol="0" anchor="t">
            <a:spAutoFit/>
          </a:bodyPr>
          <a:lstStyle/>
          <a:p>
            <a:pPr algn="ctr">
              <a:lnSpc>
                <a:spcPts val="6415"/>
              </a:lnSpc>
            </a:pPr>
            <a:endParaRPr/>
          </a:p>
          <a:p>
            <a:pPr algn="ctr">
              <a:lnSpc>
                <a:spcPts val="6415"/>
              </a:lnSpc>
            </a:pPr>
            <a:r>
              <a:rPr lang="en-US" sz="5940">
                <a:solidFill>
                  <a:srgbClr val="16537F"/>
                </a:solidFill>
                <a:latin typeface="Arial"/>
              </a:rPr>
              <a:t>Referencias</a:t>
            </a:r>
          </a:p>
          <a:p>
            <a:pPr algn="ctr">
              <a:lnSpc>
                <a:spcPts val="6415"/>
              </a:lnSpc>
            </a:pPr>
            <a:endParaRPr lang="en-US" sz="5940">
              <a:solidFill>
                <a:srgbClr val="16537F"/>
              </a:solidFill>
              <a:latin typeface="Arial"/>
            </a:endParaRPr>
          </a:p>
        </p:txBody>
      </p:sp>
      <p:sp>
        <p:nvSpPr>
          <p:cNvPr id="5" name="TextBox 5"/>
          <p:cNvSpPr txBox="1"/>
          <p:nvPr/>
        </p:nvSpPr>
        <p:spPr>
          <a:xfrm>
            <a:off x="1348740" y="2755583"/>
            <a:ext cx="15590520" cy="6464142"/>
          </a:xfrm>
          <a:prstGeom prst="rect">
            <a:avLst/>
          </a:prstGeom>
        </p:spPr>
        <p:txBody>
          <a:bodyPr lIns="0" tIns="0" rIns="0" bIns="0" rtlCol="0" anchor="t">
            <a:spAutoFit/>
          </a:bodyPr>
          <a:lstStyle/>
          <a:p>
            <a:pPr marL="242887" lvl="1" indent="-121444" algn="l">
              <a:lnSpc>
                <a:spcPts val="2916"/>
              </a:lnSpc>
              <a:buFont typeface="Arial"/>
              <a:buChar char="•"/>
            </a:pPr>
            <a:r>
              <a:rPr lang="en-US" sz="2700">
                <a:solidFill>
                  <a:srgbClr val="16537F"/>
                </a:solidFill>
                <a:latin typeface="Arial Bold"/>
              </a:rPr>
              <a:t>Bibliografía.</a:t>
            </a:r>
          </a:p>
          <a:p>
            <a:pPr marL="242887" lvl="1" indent="-121444" algn="l">
              <a:lnSpc>
                <a:spcPts val="2916"/>
              </a:lnSpc>
            </a:pPr>
            <a:r>
              <a:rPr lang="en-US" sz="2700">
                <a:solidFill>
                  <a:srgbClr val="16537F"/>
                </a:solidFill>
                <a:latin typeface="Arial Bold"/>
              </a:rPr>
              <a:t> </a:t>
            </a:r>
          </a:p>
          <a:p>
            <a:pPr marL="242887" lvl="1" indent="-121444" algn="l">
              <a:lnSpc>
                <a:spcPts val="2916"/>
              </a:lnSpc>
            </a:pPr>
            <a:r>
              <a:rPr lang="en-US" sz="2700">
                <a:solidFill>
                  <a:srgbClr val="16537F"/>
                </a:solidFill>
                <a:latin typeface="Trebuchet MS Italics"/>
              </a:rPr>
              <a:t>Comude</a:t>
            </a:r>
            <a:r>
              <a:rPr lang="en-US" sz="2700">
                <a:solidFill>
                  <a:srgbClr val="16537F"/>
                </a:solidFill>
                <a:latin typeface="Trebuchet MS"/>
              </a:rPr>
              <a:t>. (s.f.). Obtenido de Comude Zapopan :</a:t>
            </a:r>
          </a:p>
          <a:p>
            <a:pPr marL="242887" lvl="1" indent="-121444" algn="l">
              <a:lnSpc>
                <a:spcPts val="2916"/>
              </a:lnSpc>
            </a:pPr>
            <a:r>
              <a:rPr lang="en-US" sz="2700">
                <a:solidFill>
                  <a:srgbClr val="16537F"/>
                </a:solidFill>
                <a:latin typeface="Trebuchet MS"/>
              </a:rPr>
              <a:t>https://comudezapopan.gob.mx/index.php/programas/adulto-mayor</a:t>
            </a:r>
          </a:p>
          <a:p>
            <a:pPr marL="242887" lvl="1" indent="-121444" algn="l">
              <a:lnSpc>
                <a:spcPts val="2916"/>
              </a:lnSpc>
            </a:pPr>
            <a:r>
              <a:rPr lang="en-US" sz="2700">
                <a:solidFill>
                  <a:srgbClr val="16537F"/>
                </a:solidFill>
                <a:latin typeface="Trebuchet MS Italics"/>
              </a:rPr>
              <a:t>GOB</a:t>
            </a:r>
            <a:r>
              <a:rPr lang="en-US" sz="2700">
                <a:solidFill>
                  <a:srgbClr val="16537F"/>
                </a:solidFill>
                <a:latin typeface="Trebuchet MS"/>
              </a:rPr>
              <a:t>. (s.f.). Obtenido de Gobierno de Mexico :</a:t>
            </a:r>
          </a:p>
          <a:p>
            <a:pPr marL="242887" lvl="1" indent="-121444" algn="l">
              <a:lnSpc>
                <a:spcPts val="3887"/>
              </a:lnSpc>
            </a:pPr>
            <a:r>
              <a:rPr lang="en-US" sz="2700" spc="-15">
                <a:solidFill>
                  <a:srgbClr val="16537F"/>
                </a:solidFill>
                <a:latin typeface="Trebuchet MS"/>
              </a:rPr>
              <a:t>https://</a:t>
            </a:r>
            <a:r>
              <a:rPr lang="en-US" sz="2700" u="sng" spc="-15">
                <a:solidFill>
                  <a:srgbClr val="0563C1"/>
                </a:solidFill>
                <a:latin typeface="Trebuchet MS"/>
                <a:hlinkClick r:id="rId4" tooltip="http://www.gob.mx/inapam/es/articulos/la-importancia-de-la-amistad-para-"/>
              </a:rPr>
              <a:t>www.gob.mx/inapam/es/articulos/la-importancia-de-la-amistad-para-</a:t>
            </a:r>
            <a:r>
              <a:rPr lang="en-US" sz="2700" spc="-15">
                <a:solidFill>
                  <a:srgbClr val="16537F"/>
                </a:solidFill>
                <a:latin typeface="Trebuchet MS"/>
              </a:rPr>
              <a:t> el-bienestar-integral-en-la-vejez?idiom=es</a:t>
            </a:r>
          </a:p>
          <a:p>
            <a:pPr marL="242887" lvl="1" indent="-121444" algn="l">
              <a:lnSpc>
                <a:spcPts val="2916"/>
              </a:lnSpc>
            </a:pPr>
            <a:r>
              <a:rPr lang="en-US" sz="2700" spc="-15">
                <a:solidFill>
                  <a:srgbClr val="16537F"/>
                </a:solidFill>
                <a:latin typeface="Trebuchet MS Italics"/>
              </a:rPr>
              <a:t>Gobierno de Mexico </a:t>
            </a:r>
            <a:r>
              <a:rPr lang="en-US" sz="2700" spc="-15">
                <a:solidFill>
                  <a:srgbClr val="16537F"/>
                </a:solidFill>
                <a:latin typeface="Trebuchet MS"/>
              </a:rPr>
              <a:t>. (s.f.). Obtenido de Gobierno de Mexico :</a:t>
            </a:r>
          </a:p>
          <a:p>
            <a:pPr marL="242887" lvl="1" indent="-121444" algn="l">
              <a:lnSpc>
                <a:spcPts val="2916"/>
              </a:lnSpc>
            </a:pPr>
            <a:r>
              <a:rPr lang="en-US" sz="2700" spc="-15">
                <a:solidFill>
                  <a:srgbClr val="16537F"/>
                </a:solidFill>
                <a:latin typeface="Trebuchet MS"/>
              </a:rPr>
              <a:t>https://</a:t>
            </a:r>
            <a:r>
              <a:rPr lang="en-US" sz="2700" u="sng" spc="-15">
                <a:solidFill>
                  <a:srgbClr val="0563C1"/>
                </a:solidFill>
                <a:latin typeface="Trebuchet MS"/>
                <a:hlinkClick r:id="rId5" tooltip="http://www.gob.mx/inapam/articulos/salud-mental-en-personas-mayores"/>
              </a:rPr>
              <a:t>www.gob.mx/inapam/articulos/salud-mental-en-personas-mayores</a:t>
            </a:r>
          </a:p>
          <a:p>
            <a:pPr marL="242887" lvl="1" indent="-121444" algn="l">
              <a:lnSpc>
                <a:spcPts val="2916"/>
              </a:lnSpc>
            </a:pPr>
            <a:r>
              <a:rPr lang="en-US" sz="2700" spc="-15">
                <a:solidFill>
                  <a:srgbClr val="16537F"/>
                </a:solidFill>
                <a:latin typeface="Trebuchet MS Italics"/>
              </a:rPr>
              <a:t>Organizacion Mundial de la Salud</a:t>
            </a:r>
            <a:r>
              <a:rPr lang="en-US" sz="2700" spc="-15">
                <a:solidFill>
                  <a:srgbClr val="16537F"/>
                </a:solidFill>
                <a:latin typeface="Trebuchet MS"/>
              </a:rPr>
              <a:t>. (s.f.). Obtenido de OMS:</a:t>
            </a:r>
          </a:p>
          <a:p>
            <a:pPr marL="242887" lvl="1" indent="-121444" algn="l">
              <a:lnSpc>
                <a:spcPts val="3920"/>
              </a:lnSpc>
            </a:pPr>
            <a:r>
              <a:rPr lang="en-US" sz="2700" spc="-15">
                <a:solidFill>
                  <a:srgbClr val="16537F"/>
                </a:solidFill>
                <a:latin typeface="Trebuchet MS"/>
              </a:rPr>
              <a:t>https://</a:t>
            </a:r>
            <a:r>
              <a:rPr lang="en-US" sz="2700" u="sng" spc="-15">
                <a:solidFill>
                  <a:srgbClr val="0563C1"/>
                </a:solidFill>
                <a:latin typeface="Trebuchet MS"/>
                <a:hlinkClick r:id="rId6" tooltip="http://www.who.int/es/news-room/fact-sheets/detail/mental-health-of-older-"/>
              </a:rPr>
              <a:t>www.who.int/es/news-room/fact-sheets/detail/mental-health-of-older-</a:t>
            </a:r>
            <a:r>
              <a:rPr lang="en-US" sz="2700" spc="-15">
                <a:solidFill>
                  <a:srgbClr val="16537F"/>
                </a:solidFill>
                <a:latin typeface="Trebuchet MS"/>
              </a:rPr>
              <a:t> adults</a:t>
            </a:r>
          </a:p>
          <a:p>
            <a:pPr marL="242887" lvl="1" indent="-121444" algn="l">
              <a:lnSpc>
                <a:spcPts val="2916"/>
              </a:lnSpc>
            </a:pPr>
            <a:endParaRPr lang="en-US" sz="2700" spc="-15">
              <a:solidFill>
                <a:srgbClr val="16537F"/>
              </a:solidFill>
              <a:latin typeface="Trebuchet MS"/>
            </a:endParaRPr>
          </a:p>
        </p:txBody>
      </p:sp>
      <p:sp>
        <p:nvSpPr>
          <p:cNvPr id="6" name="TextBox 6"/>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7" name="TextBox 7"/>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dirty="0">
                <a:solidFill>
                  <a:srgbClr val="898989"/>
                </a:solidFill>
                <a:latin typeface="TT Rounds Condensed"/>
              </a:rPr>
              <a:t>23</a:t>
            </a:r>
          </a:p>
        </p:txBody>
      </p:sp>
      <p:sp>
        <p:nvSpPr>
          <p:cNvPr id="8" name="TextBox 8"/>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Freeform 4"/>
          <p:cNvSpPr/>
          <p:nvPr/>
        </p:nvSpPr>
        <p:spPr>
          <a:xfrm>
            <a:off x="3535355" y="2490312"/>
            <a:ext cx="11217289" cy="5644817"/>
          </a:xfrm>
          <a:custGeom>
            <a:avLst/>
            <a:gdLst/>
            <a:ahLst/>
            <a:cxnLst/>
            <a:rect l="l" t="t" r="r" b="b"/>
            <a:pathLst>
              <a:path w="11217289" h="5644817">
                <a:moveTo>
                  <a:pt x="0" y="0"/>
                </a:moveTo>
                <a:lnTo>
                  <a:pt x="11217290" y="0"/>
                </a:lnTo>
                <a:lnTo>
                  <a:pt x="11217290" y="5644817"/>
                </a:lnTo>
                <a:lnTo>
                  <a:pt x="0" y="5644817"/>
                </a:lnTo>
                <a:lnTo>
                  <a:pt x="0" y="0"/>
                </a:lnTo>
                <a:close/>
              </a:path>
            </a:pathLst>
          </a:custGeom>
          <a:blipFill>
            <a:blip r:embed="rId4"/>
            <a:stretch>
              <a:fillRect t="-6" b="-6"/>
            </a:stretch>
          </a:blipFill>
        </p:spPr>
        <p:txBody>
          <a:bodyPr/>
          <a:lstStyle/>
          <a:p>
            <a:endParaRPr lang="es-MX"/>
          </a:p>
        </p:txBody>
      </p:sp>
      <p:sp>
        <p:nvSpPr>
          <p:cNvPr id="5" name="Freeform 5"/>
          <p:cNvSpPr/>
          <p:nvPr/>
        </p:nvSpPr>
        <p:spPr>
          <a:xfrm>
            <a:off x="15194419" y="3733730"/>
            <a:ext cx="2064881" cy="4114800"/>
          </a:xfrm>
          <a:custGeom>
            <a:avLst/>
            <a:gdLst/>
            <a:ahLst/>
            <a:cxnLst/>
            <a:rect l="l" t="t" r="r" b="b"/>
            <a:pathLst>
              <a:path w="2064881" h="4114800">
                <a:moveTo>
                  <a:pt x="0" y="0"/>
                </a:moveTo>
                <a:lnTo>
                  <a:pt x="2064881" y="0"/>
                </a:lnTo>
                <a:lnTo>
                  <a:pt x="206488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6" name="Freeform 6"/>
          <p:cNvSpPr/>
          <p:nvPr/>
        </p:nvSpPr>
        <p:spPr>
          <a:xfrm>
            <a:off x="1348740" y="4020329"/>
            <a:ext cx="2566139" cy="4114800"/>
          </a:xfrm>
          <a:custGeom>
            <a:avLst/>
            <a:gdLst/>
            <a:ahLst/>
            <a:cxnLst/>
            <a:rect l="l" t="t" r="r" b="b"/>
            <a:pathLst>
              <a:path w="2566139" h="4114800">
                <a:moveTo>
                  <a:pt x="0" y="0"/>
                </a:moveTo>
                <a:lnTo>
                  <a:pt x="2566139" y="0"/>
                </a:lnTo>
                <a:lnTo>
                  <a:pt x="256613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7" name="TextBox 7"/>
          <p:cNvSpPr txBox="1"/>
          <p:nvPr/>
        </p:nvSpPr>
        <p:spPr>
          <a:xfrm>
            <a:off x="1348740" y="1115330"/>
            <a:ext cx="15590520" cy="929259"/>
          </a:xfrm>
          <a:prstGeom prst="rect">
            <a:avLst/>
          </a:prstGeom>
        </p:spPr>
        <p:txBody>
          <a:bodyPr lIns="0" tIns="0" rIns="0" bIns="0" rtlCol="0" anchor="t">
            <a:spAutoFit/>
          </a:bodyPr>
          <a:lstStyle/>
          <a:p>
            <a:pPr algn="ctr">
              <a:lnSpc>
                <a:spcPts val="7128"/>
              </a:lnSpc>
            </a:pPr>
            <a:r>
              <a:rPr lang="en-US" sz="6600">
                <a:solidFill>
                  <a:srgbClr val="16537F"/>
                </a:solidFill>
                <a:latin typeface="Roboto Mono Bold"/>
              </a:rPr>
              <a:t>Preguntas</a:t>
            </a:r>
          </a:p>
        </p:txBody>
      </p:sp>
      <p:sp>
        <p:nvSpPr>
          <p:cNvPr id="8" name="TextBox 8"/>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9" name="TextBox 9"/>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z="1800" spc="16" dirty="0">
                <a:solidFill>
                  <a:srgbClr val="898989"/>
                </a:solidFill>
                <a:latin typeface="TT Rounds Condensed"/>
              </a:rPr>
              <a:t>24</a:t>
            </a:r>
          </a:p>
        </p:txBody>
      </p:sp>
      <p:sp>
        <p:nvSpPr>
          <p:cNvPr id="10" name="TextBox 10"/>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Freeform 4"/>
          <p:cNvSpPr/>
          <p:nvPr/>
        </p:nvSpPr>
        <p:spPr>
          <a:xfrm>
            <a:off x="1607266" y="4490631"/>
            <a:ext cx="2483302" cy="2781703"/>
          </a:xfrm>
          <a:custGeom>
            <a:avLst/>
            <a:gdLst/>
            <a:ahLst/>
            <a:cxnLst/>
            <a:rect l="l" t="t" r="r" b="b"/>
            <a:pathLst>
              <a:path w="2483302" h="2781703">
                <a:moveTo>
                  <a:pt x="0" y="0"/>
                </a:moveTo>
                <a:lnTo>
                  <a:pt x="2483302" y="0"/>
                </a:lnTo>
                <a:lnTo>
                  <a:pt x="2483302" y="2781703"/>
                </a:lnTo>
                <a:lnTo>
                  <a:pt x="0" y="2781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5" name="Freeform 5"/>
          <p:cNvSpPr/>
          <p:nvPr/>
        </p:nvSpPr>
        <p:spPr>
          <a:xfrm>
            <a:off x="13787417" y="4672221"/>
            <a:ext cx="1929875" cy="2379891"/>
          </a:xfrm>
          <a:custGeom>
            <a:avLst/>
            <a:gdLst/>
            <a:ahLst/>
            <a:cxnLst/>
            <a:rect l="l" t="t" r="r" b="b"/>
            <a:pathLst>
              <a:path w="1929875" h="2379891">
                <a:moveTo>
                  <a:pt x="0" y="0"/>
                </a:moveTo>
                <a:lnTo>
                  <a:pt x="1929876" y="0"/>
                </a:lnTo>
                <a:lnTo>
                  <a:pt x="1929876" y="2379891"/>
                </a:lnTo>
                <a:lnTo>
                  <a:pt x="0" y="23798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6" name="Freeform 6"/>
          <p:cNvSpPr/>
          <p:nvPr/>
        </p:nvSpPr>
        <p:spPr>
          <a:xfrm>
            <a:off x="7093291" y="4494780"/>
            <a:ext cx="3430636" cy="4597167"/>
          </a:xfrm>
          <a:custGeom>
            <a:avLst/>
            <a:gdLst/>
            <a:ahLst/>
            <a:cxnLst/>
            <a:rect l="l" t="t" r="r" b="b"/>
            <a:pathLst>
              <a:path w="3430636" h="4597167">
                <a:moveTo>
                  <a:pt x="0" y="0"/>
                </a:moveTo>
                <a:lnTo>
                  <a:pt x="3430636" y="0"/>
                </a:lnTo>
                <a:lnTo>
                  <a:pt x="3430636" y="4597167"/>
                </a:lnTo>
                <a:lnTo>
                  <a:pt x="0" y="4597167"/>
                </a:lnTo>
                <a:lnTo>
                  <a:pt x="0" y="0"/>
                </a:lnTo>
                <a:close/>
              </a:path>
            </a:pathLst>
          </a:custGeom>
          <a:blipFill>
            <a:blip r:embed="rId8"/>
            <a:stretch>
              <a:fillRect/>
            </a:stretch>
          </a:blipFill>
        </p:spPr>
        <p:txBody>
          <a:bodyPr/>
          <a:lstStyle/>
          <a:p>
            <a:endParaRPr lang="es-MX"/>
          </a:p>
        </p:txBody>
      </p:sp>
      <p:sp>
        <p:nvSpPr>
          <p:cNvPr id="7" name="TextBox 7"/>
          <p:cNvSpPr txBox="1"/>
          <p:nvPr/>
        </p:nvSpPr>
        <p:spPr>
          <a:xfrm>
            <a:off x="3829801" y="2267823"/>
            <a:ext cx="9957617" cy="1986509"/>
          </a:xfrm>
          <a:prstGeom prst="rect">
            <a:avLst/>
          </a:prstGeom>
        </p:spPr>
        <p:txBody>
          <a:bodyPr lIns="0" tIns="0" rIns="0" bIns="0" rtlCol="0" anchor="t">
            <a:spAutoFit/>
          </a:bodyPr>
          <a:lstStyle/>
          <a:p>
            <a:pPr algn="ctr">
              <a:lnSpc>
                <a:spcPts val="15226"/>
              </a:lnSpc>
            </a:pPr>
            <a:r>
              <a:rPr lang="en-US" sz="14098">
                <a:solidFill>
                  <a:srgbClr val="16537F"/>
                </a:solidFill>
                <a:latin typeface="Roboto Mono Bold"/>
              </a:rPr>
              <a:t>Gracias</a:t>
            </a:r>
          </a:p>
        </p:txBody>
      </p:sp>
      <p:sp>
        <p:nvSpPr>
          <p:cNvPr id="8" name="TextBox 8"/>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9" name="TextBox 9"/>
          <p:cNvSpPr txBox="1"/>
          <p:nvPr/>
        </p:nvSpPr>
        <p:spPr>
          <a:xfrm>
            <a:off x="7014753" y="9675017"/>
            <a:ext cx="3931920" cy="266700"/>
          </a:xfrm>
          <a:prstGeom prst="rect">
            <a:avLst/>
          </a:prstGeom>
        </p:spPr>
        <p:txBody>
          <a:bodyPr lIns="0" tIns="0" rIns="0" bIns="0" rtlCol="0" anchor="t">
            <a:spAutoFit/>
          </a:bodyPr>
          <a:lstStyle/>
          <a:p>
            <a:pPr algn="ctr">
              <a:lnSpc>
                <a:spcPts val="2160"/>
              </a:lnSpc>
            </a:pPr>
            <a:r>
              <a:rPr lang="en-US" spc="16" dirty="0">
                <a:solidFill>
                  <a:srgbClr val="898989"/>
                </a:solidFill>
                <a:latin typeface="TT Rounds Condensed"/>
              </a:rPr>
              <a:t>25</a:t>
            </a:r>
            <a:endParaRPr lang="en-US" sz="1800" spc="16" dirty="0">
              <a:solidFill>
                <a:srgbClr val="898989"/>
              </a:solidFill>
              <a:latin typeface="TT Rounds Condensed"/>
            </a:endParaRPr>
          </a:p>
        </p:txBody>
      </p:sp>
      <p:sp>
        <p:nvSpPr>
          <p:cNvPr id="10" name="TextBox 10"/>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348740" y="545782"/>
            <a:ext cx="15590520" cy="1944529"/>
          </a:xfrm>
          <a:prstGeom prst="rect">
            <a:avLst/>
          </a:prstGeom>
        </p:spPr>
        <p:txBody>
          <a:bodyPr lIns="0" tIns="0" rIns="0" bIns="0" rtlCol="0" anchor="t">
            <a:spAutoFit/>
          </a:bodyPr>
          <a:lstStyle/>
          <a:p>
            <a:pPr algn="ctr">
              <a:lnSpc>
                <a:spcPts val="6415"/>
              </a:lnSpc>
            </a:pPr>
            <a:endParaRPr/>
          </a:p>
          <a:p>
            <a:pPr algn="ctr">
              <a:lnSpc>
                <a:spcPts val="6415"/>
              </a:lnSpc>
            </a:pPr>
            <a:r>
              <a:rPr lang="en-US" sz="5940" u="sng">
                <a:solidFill>
                  <a:srgbClr val="16537F"/>
                </a:solidFill>
                <a:latin typeface="Arial Bold"/>
              </a:rPr>
              <a:t>Introducción</a:t>
            </a:r>
          </a:p>
          <a:p>
            <a:pPr algn="ctr">
              <a:lnSpc>
                <a:spcPts val="6415"/>
              </a:lnSpc>
            </a:pPr>
            <a:endParaRPr lang="en-US" sz="5940" u="sng">
              <a:solidFill>
                <a:srgbClr val="16537F"/>
              </a:solidFill>
              <a:latin typeface="Arial Bold"/>
            </a:endParaRPr>
          </a:p>
        </p:txBody>
      </p:sp>
      <p:sp>
        <p:nvSpPr>
          <p:cNvPr id="5" name="TextBox 5"/>
          <p:cNvSpPr txBox="1"/>
          <p:nvPr/>
        </p:nvSpPr>
        <p:spPr>
          <a:xfrm>
            <a:off x="1348740" y="2507933"/>
            <a:ext cx="15590520" cy="6711792"/>
          </a:xfrm>
          <a:prstGeom prst="rect">
            <a:avLst/>
          </a:prstGeom>
        </p:spPr>
        <p:txBody>
          <a:bodyPr lIns="0" tIns="0" rIns="0" bIns="0" rtlCol="0" anchor="t">
            <a:spAutoFit/>
          </a:bodyPr>
          <a:lstStyle/>
          <a:p>
            <a:pPr algn="l">
              <a:lnSpc>
                <a:spcPts val="6480"/>
              </a:lnSpc>
            </a:pPr>
            <a:r>
              <a:rPr lang="en-US" sz="3600">
                <a:solidFill>
                  <a:srgbClr val="000000"/>
                </a:solidFill>
                <a:latin typeface="Arial"/>
              </a:rPr>
              <a:t>En un mundo donde el envejecimiento de la población es una realidad creciente, el proyecto "Años Dorados Conectados" se propone abordar los desafíos sociales que enfrentan los adultos mayores. Este estudio explora las barreras para acceder a actividades recreativas y propone soluciones innovadoras para mejorar el bienestar y la calidad de vida de esta población, destacando la importancia de la accesibilidad, la socialización y el uso efectivo de la tecnología. </a:t>
            </a:r>
          </a:p>
        </p:txBody>
      </p:sp>
      <p:sp>
        <p:nvSpPr>
          <p:cNvPr id="6" name="TextBox 6"/>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7" name="TextBox 7"/>
          <p:cNvSpPr txBox="1"/>
          <p:nvPr/>
        </p:nvSpPr>
        <p:spPr>
          <a:xfrm>
            <a:off x="7014753" y="9580244"/>
            <a:ext cx="39319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3</a:t>
            </a:r>
          </a:p>
        </p:txBody>
      </p:sp>
      <p:sp>
        <p:nvSpPr>
          <p:cNvPr id="8" name="TextBox 8"/>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348740" y="545782"/>
            <a:ext cx="15590520" cy="1944529"/>
          </a:xfrm>
          <a:prstGeom prst="rect">
            <a:avLst/>
          </a:prstGeom>
        </p:spPr>
        <p:txBody>
          <a:bodyPr lIns="0" tIns="0" rIns="0" bIns="0" rtlCol="0" anchor="t">
            <a:spAutoFit/>
          </a:bodyPr>
          <a:lstStyle/>
          <a:p>
            <a:pPr algn="ctr">
              <a:lnSpc>
                <a:spcPts val="6415"/>
              </a:lnSpc>
            </a:pPr>
            <a:endParaRPr/>
          </a:p>
          <a:p>
            <a:pPr algn="ctr">
              <a:lnSpc>
                <a:spcPts val="5832"/>
              </a:lnSpc>
            </a:pPr>
            <a:r>
              <a:rPr lang="en-US" sz="5400" u="sng">
                <a:solidFill>
                  <a:srgbClr val="16537F"/>
                </a:solidFill>
                <a:latin typeface="Arial Bold"/>
              </a:rPr>
              <a:t>Materiales y métodos </a:t>
            </a:r>
          </a:p>
          <a:p>
            <a:pPr algn="ctr">
              <a:lnSpc>
                <a:spcPts val="5832"/>
              </a:lnSpc>
            </a:pPr>
            <a:endParaRPr lang="en-US" sz="5400" u="sng">
              <a:solidFill>
                <a:srgbClr val="16537F"/>
              </a:solidFill>
              <a:latin typeface="Arial Bold"/>
            </a:endParaRPr>
          </a:p>
        </p:txBody>
      </p:sp>
      <p:sp>
        <p:nvSpPr>
          <p:cNvPr id="5" name="TextBox 5"/>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6" name="TextBox 6"/>
          <p:cNvSpPr txBox="1"/>
          <p:nvPr/>
        </p:nvSpPr>
        <p:spPr>
          <a:xfrm>
            <a:off x="7014753" y="9580244"/>
            <a:ext cx="39319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4</a:t>
            </a:r>
          </a:p>
        </p:txBody>
      </p:sp>
      <p:sp>
        <p:nvSpPr>
          <p:cNvPr id="7" name="TextBox 7"/>
          <p:cNvSpPr txBox="1"/>
          <p:nvPr/>
        </p:nvSpPr>
        <p:spPr>
          <a:xfrm>
            <a:off x="898914" y="2896002"/>
            <a:ext cx="5657481" cy="2549574"/>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Bold"/>
              </a:rPr>
              <a:t> Análisis de Fuentes:</a:t>
            </a:r>
          </a:p>
          <a:p>
            <a:pPr algn="l">
              <a:lnSpc>
                <a:spcPts val="3240"/>
              </a:lnSpc>
            </a:pPr>
            <a:r>
              <a:rPr lang="en-US" sz="2700" spc="25">
                <a:solidFill>
                  <a:srgbClr val="000000"/>
                </a:solidFill>
                <a:latin typeface="TT Rounds Condensed"/>
              </a:rPr>
              <a:t>Artículos gubernamentales.</a:t>
            </a:r>
          </a:p>
          <a:p>
            <a:pPr algn="l">
              <a:lnSpc>
                <a:spcPts val="3240"/>
              </a:lnSpc>
            </a:pPr>
            <a:r>
              <a:rPr lang="en-US" sz="2700" spc="25">
                <a:solidFill>
                  <a:srgbClr val="000000"/>
                </a:solidFill>
                <a:latin typeface="TT Rounds Condensed"/>
              </a:rPr>
              <a:t>Página web de COMUDE.(Zapopan)</a:t>
            </a:r>
          </a:p>
          <a:p>
            <a:pPr marL="488632" lvl="1" indent="-244316" algn="l">
              <a:lnSpc>
                <a:spcPts val="3240"/>
              </a:lnSpc>
              <a:buFont typeface="Arial"/>
              <a:buChar char="•"/>
            </a:pPr>
            <a:r>
              <a:rPr lang="en-US" sz="2700" spc="25">
                <a:solidFill>
                  <a:srgbClr val="000000"/>
                </a:solidFill>
                <a:latin typeface="TT Rounds Condensed"/>
              </a:rPr>
              <a:t>Información sobre actividades recreativas para adultos mayores</a:t>
            </a:r>
          </a:p>
          <a:p>
            <a:pPr marL="488632" lvl="1" indent="-244316" algn="l">
              <a:lnSpc>
                <a:spcPts val="3240"/>
              </a:lnSpc>
            </a:pPr>
            <a:endParaRPr lang="en-US" sz="2700" spc="25">
              <a:solidFill>
                <a:srgbClr val="000000"/>
              </a:solidFill>
              <a:latin typeface="TT Rounds Condensed"/>
            </a:endParaRPr>
          </a:p>
        </p:txBody>
      </p:sp>
      <p:sp>
        <p:nvSpPr>
          <p:cNvPr id="8" name="TextBox 8"/>
          <p:cNvSpPr txBox="1"/>
          <p:nvPr/>
        </p:nvSpPr>
        <p:spPr>
          <a:xfrm>
            <a:off x="6739275" y="5688940"/>
            <a:ext cx="5790218" cy="2549574"/>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Bold"/>
              </a:rPr>
              <a:t>Diseño de Cuestionarios:</a:t>
            </a:r>
          </a:p>
          <a:p>
            <a:pPr algn="l">
              <a:lnSpc>
                <a:spcPts val="3240"/>
              </a:lnSpc>
            </a:pPr>
            <a:r>
              <a:rPr lang="en-US" sz="2700" spc="25">
                <a:solidFill>
                  <a:srgbClr val="000000"/>
                </a:solidFill>
                <a:latin typeface="TT Rounds Condensed"/>
              </a:rPr>
              <a:t>Elaboración de cuestionarios.</a:t>
            </a:r>
          </a:p>
          <a:p>
            <a:pPr algn="l">
              <a:lnSpc>
                <a:spcPts val="3240"/>
              </a:lnSpc>
            </a:pPr>
            <a:r>
              <a:rPr lang="en-US" sz="2700" spc="25">
                <a:solidFill>
                  <a:srgbClr val="000000"/>
                </a:solidFill>
                <a:latin typeface="TT Rounds Condensed"/>
              </a:rPr>
              <a:t>Evaluación de accesibilidad, uso de tecnología y motivaciones para participar en talleres.</a:t>
            </a:r>
          </a:p>
          <a:p>
            <a:pPr algn="l">
              <a:lnSpc>
                <a:spcPts val="3240"/>
              </a:lnSpc>
            </a:pPr>
            <a:endParaRPr lang="en-US" sz="2700" spc="25">
              <a:solidFill>
                <a:srgbClr val="000000"/>
              </a:solidFill>
              <a:latin typeface="TT Rounds Condensed"/>
            </a:endParaRPr>
          </a:p>
        </p:txBody>
      </p:sp>
      <p:sp>
        <p:nvSpPr>
          <p:cNvPr id="9" name="TextBox 9"/>
          <p:cNvSpPr txBox="1"/>
          <p:nvPr/>
        </p:nvSpPr>
        <p:spPr>
          <a:xfrm>
            <a:off x="12712372" y="2893554"/>
            <a:ext cx="4322751" cy="3380571"/>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Bold"/>
              </a:rPr>
              <a:t>Proceso de Recopilación de Datos:</a:t>
            </a:r>
          </a:p>
          <a:p>
            <a:pPr algn="l">
              <a:lnSpc>
                <a:spcPts val="3240"/>
              </a:lnSpc>
            </a:pPr>
            <a:r>
              <a:rPr lang="en-US" sz="2700" spc="25">
                <a:solidFill>
                  <a:srgbClr val="000000"/>
                </a:solidFill>
                <a:latin typeface="TT Rounds Condensed"/>
              </a:rPr>
              <a:t>Población objetivo: adultos mayores conocidos.</a:t>
            </a:r>
          </a:p>
          <a:p>
            <a:pPr algn="l">
              <a:lnSpc>
                <a:spcPts val="3240"/>
              </a:lnSpc>
            </a:pPr>
            <a:r>
              <a:rPr lang="en-US" sz="2700" spc="25">
                <a:solidFill>
                  <a:srgbClr val="000000"/>
                </a:solidFill>
                <a:latin typeface="TT Rounds Condensed"/>
              </a:rPr>
              <a:t>Objetivo: identificar barreras en la participación de actividades recreativas. </a:t>
            </a:r>
          </a:p>
          <a:p>
            <a:pPr algn="l">
              <a:lnSpc>
                <a:spcPts val="3240"/>
              </a:lnSpc>
            </a:pPr>
            <a:endParaRPr lang="en-US" sz="2700" spc="25">
              <a:solidFill>
                <a:srgbClr val="000000"/>
              </a:solidFill>
              <a:latin typeface="TT Rounds Condensed"/>
            </a:endParaRPr>
          </a:p>
        </p:txBody>
      </p:sp>
      <p:sp>
        <p:nvSpPr>
          <p:cNvPr id="10" name="Freeform 10" descr="Comude Zapopan Oficial | Sports &amp; recreation in Zapopan"/>
          <p:cNvSpPr/>
          <p:nvPr/>
        </p:nvSpPr>
        <p:spPr>
          <a:xfrm>
            <a:off x="2142204" y="5433891"/>
            <a:ext cx="2290740" cy="2290740"/>
          </a:xfrm>
          <a:custGeom>
            <a:avLst/>
            <a:gdLst/>
            <a:ahLst/>
            <a:cxnLst/>
            <a:rect l="l" t="t" r="r" b="b"/>
            <a:pathLst>
              <a:path w="2290740" h="2290740">
                <a:moveTo>
                  <a:pt x="0" y="0"/>
                </a:moveTo>
                <a:lnTo>
                  <a:pt x="2290740" y="0"/>
                </a:lnTo>
                <a:lnTo>
                  <a:pt x="2290740" y="2290740"/>
                </a:lnTo>
                <a:lnTo>
                  <a:pt x="0" y="2290740"/>
                </a:lnTo>
                <a:lnTo>
                  <a:pt x="0" y="0"/>
                </a:lnTo>
                <a:close/>
              </a:path>
            </a:pathLst>
          </a:custGeom>
          <a:blipFill>
            <a:blip r:embed="rId4"/>
            <a:stretch>
              <a:fillRect/>
            </a:stretch>
          </a:blipFill>
        </p:spPr>
        <p:txBody>
          <a:bodyPr/>
          <a:lstStyle/>
          <a:p>
            <a:endParaRPr lang="es-MX"/>
          </a:p>
        </p:txBody>
      </p:sp>
      <p:sp>
        <p:nvSpPr>
          <p:cNvPr id="11" name="Freeform 11" descr="Unidad 5- clase 3- El diseño de cuestionarios II parte | Investigación de  mercados"/>
          <p:cNvSpPr/>
          <p:nvPr/>
        </p:nvSpPr>
        <p:spPr>
          <a:xfrm>
            <a:off x="8737366" y="2852410"/>
            <a:ext cx="2605593" cy="2383841"/>
          </a:xfrm>
          <a:custGeom>
            <a:avLst/>
            <a:gdLst/>
            <a:ahLst/>
            <a:cxnLst/>
            <a:rect l="l" t="t" r="r" b="b"/>
            <a:pathLst>
              <a:path w="2605593" h="2383841">
                <a:moveTo>
                  <a:pt x="0" y="0"/>
                </a:moveTo>
                <a:lnTo>
                  <a:pt x="2605594" y="0"/>
                </a:lnTo>
                <a:lnTo>
                  <a:pt x="2605594" y="2383841"/>
                </a:lnTo>
                <a:lnTo>
                  <a:pt x="0" y="2383841"/>
                </a:lnTo>
                <a:lnTo>
                  <a:pt x="0" y="0"/>
                </a:lnTo>
                <a:close/>
              </a:path>
            </a:pathLst>
          </a:custGeom>
          <a:blipFill>
            <a:blip r:embed="rId5"/>
            <a:stretch>
              <a:fillRect/>
            </a:stretch>
          </a:blipFill>
        </p:spPr>
        <p:txBody>
          <a:bodyPr/>
          <a:lstStyle/>
          <a:p>
            <a:endParaRPr lang="es-MX"/>
          </a:p>
        </p:txBody>
      </p:sp>
      <p:sp>
        <p:nvSpPr>
          <p:cNvPr id="12" name="TextBox 12"/>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348740" y="545782"/>
            <a:ext cx="15590520" cy="1944529"/>
          </a:xfrm>
          <a:prstGeom prst="rect">
            <a:avLst/>
          </a:prstGeom>
        </p:spPr>
        <p:txBody>
          <a:bodyPr lIns="0" tIns="0" rIns="0" bIns="0" rtlCol="0" anchor="t">
            <a:spAutoFit/>
          </a:bodyPr>
          <a:lstStyle/>
          <a:p>
            <a:pPr algn="ctr">
              <a:lnSpc>
                <a:spcPts val="6415"/>
              </a:lnSpc>
            </a:pPr>
            <a:endParaRPr/>
          </a:p>
          <a:p>
            <a:pPr algn="ctr">
              <a:lnSpc>
                <a:spcPts val="6415"/>
              </a:lnSpc>
            </a:pPr>
            <a:r>
              <a:rPr lang="en-US" sz="5940" u="sng">
                <a:solidFill>
                  <a:srgbClr val="16537F"/>
                </a:solidFill>
                <a:latin typeface="Arial Bold"/>
              </a:rPr>
              <a:t>Materiales y métodos </a:t>
            </a:r>
          </a:p>
          <a:p>
            <a:pPr algn="ctr">
              <a:lnSpc>
                <a:spcPts val="6415"/>
              </a:lnSpc>
            </a:pPr>
            <a:endParaRPr lang="en-US" sz="5940" u="sng">
              <a:solidFill>
                <a:srgbClr val="16537F"/>
              </a:solidFill>
              <a:latin typeface="Arial Bold"/>
            </a:endParaRPr>
          </a:p>
        </p:txBody>
      </p:sp>
      <p:sp>
        <p:nvSpPr>
          <p:cNvPr id="5" name="TextBox 5"/>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6" name="TextBox 6"/>
          <p:cNvSpPr txBox="1"/>
          <p:nvPr/>
        </p:nvSpPr>
        <p:spPr>
          <a:xfrm>
            <a:off x="7014753" y="9580244"/>
            <a:ext cx="39319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5</a:t>
            </a:r>
          </a:p>
        </p:txBody>
      </p:sp>
      <p:sp>
        <p:nvSpPr>
          <p:cNvPr id="7" name="TextBox 7"/>
          <p:cNvSpPr txBox="1"/>
          <p:nvPr/>
        </p:nvSpPr>
        <p:spPr>
          <a:xfrm>
            <a:off x="1131201" y="2450520"/>
            <a:ext cx="7228183" cy="3288238"/>
          </a:xfrm>
          <a:prstGeom prst="rect">
            <a:avLst/>
          </a:prstGeom>
        </p:spPr>
        <p:txBody>
          <a:bodyPr lIns="0" tIns="0" rIns="0" bIns="0" rtlCol="0" anchor="t">
            <a:spAutoFit/>
          </a:bodyPr>
          <a:lstStyle/>
          <a:p>
            <a:pPr algn="l">
              <a:lnSpc>
                <a:spcPts val="3600"/>
              </a:lnSpc>
            </a:pPr>
            <a:r>
              <a:rPr lang="en-US" sz="3000" spc="28">
                <a:solidFill>
                  <a:srgbClr val="000000"/>
                </a:solidFill>
                <a:latin typeface="TT Rounds Condensed Bold"/>
              </a:rPr>
              <a:t>Herramientas Utilizadas:</a:t>
            </a:r>
          </a:p>
          <a:p>
            <a:pPr marL="542925" lvl="1" indent="-271462" algn="l">
              <a:lnSpc>
                <a:spcPts val="3600"/>
              </a:lnSpc>
              <a:buFont typeface="Arial"/>
              <a:buChar char="•"/>
            </a:pPr>
            <a:r>
              <a:rPr lang="en-US" sz="3000" spc="28">
                <a:solidFill>
                  <a:srgbClr val="000000"/>
                </a:solidFill>
                <a:latin typeface="TT Rounds Condensed Bold"/>
              </a:rPr>
              <a:t>Figma:</a:t>
            </a:r>
            <a:r>
              <a:rPr lang="en-US" sz="3000" spc="28">
                <a:solidFill>
                  <a:srgbClr val="000000"/>
                </a:solidFill>
                <a:latin typeface="TT Rounds Condensed"/>
              </a:rPr>
              <a:t> Diseño y prototipado de la plataforma "Años Dorados Conectados". Interfaz intuitiva y accesible.</a:t>
            </a:r>
          </a:p>
          <a:p>
            <a:pPr marL="542925" lvl="1" indent="-271462" algn="l">
              <a:lnSpc>
                <a:spcPts val="3600"/>
              </a:lnSpc>
              <a:buFont typeface="Arial"/>
              <a:buChar char="•"/>
            </a:pPr>
            <a:r>
              <a:rPr lang="en-US" sz="3000" spc="28">
                <a:solidFill>
                  <a:srgbClr val="000000"/>
                </a:solidFill>
                <a:latin typeface="TT Rounds Condensed Bold"/>
              </a:rPr>
              <a:t>Google Forms:</a:t>
            </a:r>
            <a:r>
              <a:rPr lang="en-US" sz="3000" spc="28">
                <a:solidFill>
                  <a:srgbClr val="000000"/>
                </a:solidFill>
                <a:latin typeface="TT Rounds Condensed"/>
              </a:rPr>
              <a:t> Administración y recopilación de encuestas. Fácil distribución y análisis de respuestas.</a:t>
            </a:r>
          </a:p>
        </p:txBody>
      </p:sp>
      <p:sp>
        <p:nvSpPr>
          <p:cNvPr id="8" name="TextBox 8"/>
          <p:cNvSpPr txBox="1"/>
          <p:nvPr/>
        </p:nvSpPr>
        <p:spPr>
          <a:xfrm>
            <a:off x="11550939" y="4632545"/>
            <a:ext cx="5001177" cy="3288239"/>
          </a:xfrm>
          <a:prstGeom prst="rect">
            <a:avLst/>
          </a:prstGeom>
        </p:spPr>
        <p:txBody>
          <a:bodyPr lIns="0" tIns="0" rIns="0" bIns="0" rtlCol="0" anchor="t">
            <a:spAutoFit/>
          </a:bodyPr>
          <a:lstStyle/>
          <a:p>
            <a:pPr algn="l">
              <a:lnSpc>
                <a:spcPts val="3600"/>
              </a:lnSpc>
            </a:pPr>
            <a:r>
              <a:rPr lang="en-US" sz="3000" spc="28">
                <a:solidFill>
                  <a:srgbClr val="000000"/>
                </a:solidFill>
                <a:latin typeface="TT Rounds Condensed Bold"/>
              </a:rPr>
              <a:t>Procedimientos: Implementación de encuestas. </a:t>
            </a:r>
          </a:p>
          <a:p>
            <a:pPr marL="542925" lvl="1" indent="-271462" algn="l">
              <a:lnSpc>
                <a:spcPts val="3600"/>
              </a:lnSpc>
              <a:buFont typeface="Arial"/>
              <a:buChar char="•"/>
            </a:pPr>
            <a:r>
              <a:rPr lang="en-US" sz="3000" spc="28">
                <a:solidFill>
                  <a:srgbClr val="000000"/>
                </a:solidFill>
                <a:latin typeface="TT Rounds Condensed"/>
              </a:rPr>
              <a:t>Distribución de encuestas a través de canales accesibles.</a:t>
            </a:r>
          </a:p>
          <a:p>
            <a:pPr marL="542925" lvl="1" indent="-271462" algn="l">
              <a:lnSpc>
                <a:spcPts val="3600"/>
              </a:lnSpc>
              <a:buFont typeface="Arial"/>
              <a:buChar char="•"/>
            </a:pPr>
            <a:r>
              <a:rPr lang="en-US" sz="3000" spc="28">
                <a:solidFill>
                  <a:srgbClr val="000000"/>
                </a:solidFill>
                <a:latin typeface="TT Rounds Condensed"/>
              </a:rPr>
              <a:t>Recopilación y organización de datos para análisis posterior.</a:t>
            </a:r>
          </a:p>
        </p:txBody>
      </p:sp>
      <p:sp>
        <p:nvSpPr>
          <p:cNvPr id="9" name="Freeform 9" descr="Formularios de Google - Wikipedia, la enciclopedia libre"/>
          <p:cNvSpPr/>
          <p:nvPr/>
        </p:nvSpPr>
        <p:spPr>
          <a:xfrm>
            <a:off x="2833844" y="7401934"/>
            <a:ext cx="961712" cy="1324242"/>
          </a:xfrm>
          <a:custGeom>
            <a:avLst/>
            <a:gdLst/>
            <a:ahLst/>
            <a:cxnLst/>
            <a:rect l="l" t="t" r="r" b="b"/>
            <a:pathLst>
              <a:path w="961712" h="1324242">
                <a:moveTo>
                  <a:pt x="0" y="0"/>
                </a:moveTo>
                <a:lnTo>
                  <a:pt x="961711" y="0"/>
                </a:lnTo>
                <a:lnTo>
                  <a:pt x="961711" y="1324242"/>
                </a:lnTo>
                <a:lnTo>
                  <a:pt x="0" y="1324242"/>
                </a:lnTo>
                <a:lnTo>
                  <a:pt x="0" y="0"/>
                </a:lnTo>
                <a:close/>
              </a:path>
            </a:pathLst>
          </a:custGeom>
          <a:blipFill>
            <a:blip r:embed="rId4"/>
            <a:stretch>
              <a:fillRect/>
            </a:stretch>
          </a:blipFill>
        </p:spPr>
        <p:txBody>
          <a:bodyPr/>
          <a:lstStyle/>
          <a:p>
            <a:endParaRPr lang="es-MX"/>
          </a:p>
        </p:txBody>
      </p:sp>
      <p:sp>
        <p:nvSpPr>
          <p:cNvPr id="10" name="Freeform 10" descr="Figma - Wikipedia, la enciclopedia libre"/>
          <p:cNvSpPr/>
          <p:nvPr/>
        </p:nvSpPr>
        <p:spPr>
          <a:xfrm>
            <a:off x="4807312" y="7206830"/>
            <a:ext cx="1011055" cy="1519347"/>
          </a:xfrm>
          <a:custGeom>
            <a:avLst/>
            <a:gdLst/>
            <a:ahLst/>
            <a:cxnLst/>
            <a:rect l="l" t="t" r="r" b="b"/>
            <a:pathLst>
              <a:path w="1011055" h="1519347">
                <a:moveTo>
                  <a:pt x="0" y="0"/>
                </a:moveTo>
                <a:lnTo>
                  <a:pt x="1011056" y="0"/>
                </a:lnTo>
                <a:lnTo>
                  <a:pt x="1011056" y="1519346"/>
                </a:lnTo>
                <a:lnTo>
                  <a:pt x="0" y="1519346"/>
                </a:lnTo>
                <a:lnTo>
                  <a:pt x="0" y="0"/>
                </a:lnTo>
                <a:close/>
              </a:path>
            </a:pathLst>
          </a:custGeom>
          <a:blipFill>
            <a:blip r:embed="rId5"/>
            <a:stretch>
              <a:fillRect/>
            </a:stretch>
          </a:blipFill>
        </p:spPr>
        <p:txBody>
          <a:bodyPr/>
          <a:lstStyle/>
          <a:p>
            <a:endParaRPr lang="es-MX"/>
          </a:p>
        </p:txBody>
      </p:sp>
      <p:sp>
        <p:nvSpPr>
          <p:cNvPr id="11" name="TextBox 11"/>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5216988" y="7620"/>
            <a:ext cx="7607472" cy="1455468"/>
          </a:xfrm>
          <a:prstGeom prst="rect">
            <a:avLst/>
          </a:prstGeom>
        </p:spPr>
        <p:txBody>
          <a:bodyPr lIns="0" tIns="0" rIns="0" bIns="0" rtlCol="0" anchor="t">
            <a:spAutoFit/>
          </a:bodyPr>
          <a:lstStyle/>
          <a:p>
            <a:pPr algn="ctr">
              <a:lnSpc>
                <a:spcPts val="5184"/>
              </a:lnSpc>
            </a:pPr>
            <a:r>
              <a:rPr lang="en-US" sz="4800" u="sng">
                <a:solidFill>
                  <a:srgbClr val="16537F"/>
                </a:solidFill>
                <a:latin typeface="Arial Bold"/>
              </a:rPr>
              <a:t>Resultados</a:t>
            </a:r>
          </a:p>
        </p:txBody>
      </p:sp>
      <p:sp>
        <p:nvSpPr>
          <p:cNvPr id="5" name="TextBox 5"/>
          <p:cNvSpPr txBox="1"/>
          <p:nvPr/>
        </p:nvSpPr>
        <p:spPr>
          <a:xfrm>
            <a:off x="11552850" y="298156"/>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6" name="TextBox 6"/>
          <p:cNvSpPr txBox="1"/>
          <p:nvPr/>
        </p:nvSpPr>
        <p:spPr>
          <a:xfrm>
            <a:off x="7054764" y="9485471"/>
            <a:ext cx="39319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6</a:t>
            </a:r>
          </a:p>
        </p:txBody>
      </p:sp>
      <p:grpSp>
        <p:nvGrpSpPr>
          <p:cNvPr id="7" name="Group 7"/>
          <p:cNvGrpSpPr/>
          <p:nvPr/>
        </p:nvGrpSpPr>
        <p:grpSpPr>
          <a:xfrm rot="5400000">
            <a:off x="9055341" y="1043700"/>
            <a:ext cx="185043" cy="18310798"/>
            <a:chOff x="0" y="0"/>
            <a:chExt cx="246724" cy="24414398"/>
          </a:xfrm>
        </p:grpSpPr>
        <p:sp>
          <p:nvSpPr>
            <p:cNvPr id="8" name="Freeform 8"/>
            <p:cNvSpPr/>
            <p:nvPr/>
          </p:nvSpPr>
          <p:spPr>
            <a:xfrm>
              <a:off x="0" y="0"/>
              <a:ext cx="246761" cy="24414353"/>
            </a:xfrm>
            <a:custGeom>
              <a:avLst/>
              <a:gdLst/>
              <a:ahLst/>
              <a:cxnLst/>
              <a:rect l="l" t="t" r="r" b="b"/>
              <a:pathLst>
                <a:path w="246761" h="24414353">
                  <a:moveTo>
                    <a:pt x="246761" y="0"/>
                  </a:moveTo>
                  <a:lnTo>
                    <a:pt x="0" y="0"/>
                  </a:lnTo>
                  <a:lnTo>
                    <a:pt x="0" y="24414353"/>
                  </a:lnTo>
                  <a:lnTo>
                    <a:pt x="246761" y="24414353"/>
                  </a:lnTo>
                  <a:close/>
                </a:path>
              </a:pathLst>
            </a:custGeom>
            <a:gradFill rotWithShape="1">
              <a:gsLst>
                <a:gs pos="0">
                  <a:srgbClr val="B74919">
                    <a:alpha val="100000"/>
                  </a:srgbClr>
                </a:gs>
                <a:gs pos="100000">
                  <a:srgbClr val="8BC145">
                    <a:alpha val="100000"/>
                  </a:srgbClr>
                </a:gs>
              </a:gsLst>
              <a:lin ang="16351113"/>
            </a:gradFill>
          </p:spPr>
          <p:txBody>
            <a:bodyPr/>
            <a:lstStyle/>
            <a:p>
              <a:endParaRPr lang="es-MX"/>
            </a:p>
          </p:txBody>
        </p:sp>
      </p:grpSp>
      <p:grpSp>
        <p:nvGrpSpPr>
          <p:cNvPr id="9" name="Group 9"/>
          <p:cNvGrpSpPr/>
          <p:nvPr/>
        </p:nvGrpSpPr>
        <p:grpSpPr>
          <a:xfrm rot="-5400000">
            <a:off x="13764609" y="5752967"/>
            <a:ext cx="185043" cy="8892264"/>
            <a:chOff x="0" y="0"/>
            <a:chExt cx="246724" cy="11856352"/>
          </a:xfrm>
        </p:grpSpPr>
        <p:sp>
          <p:nvSpPr>
            <p:cNvPr id="10" name="Freeform 10"/>
            <p:cNvSpPr/>
            <p:nvPr/>
          </p:nvSpPr>
          <p:spPr>
            <a:xfrm>
              <a:off x="0" y="0"/>
              <a:ext cx="246761" cy="11856339"/>
            </a:xfrm>
            <a:custGeom>
              <a:avLst/>
              <a:gdLst/>
              <a:ahLst/>
              <a:cxnLst/>
              <a:rect l="l" t="t" r="r" b="b"/>
              <a:pathLst>
                <a:path w="246761" h="11856339">
                  <a:moveTo>
                    <a:pt x="0" y="0"/>
                  </a:moveTo>
                  <a:lnTo>
                    <a:pt x="246761" y="0"/>
                  </a:lnTo>
                  <a:lnTo>
                    <a:pt x="246761" y="11856339"/>
                  </a:lnTo>
                  <a:lnTo>
                    <a:pt x="0" y="11856339"/>
                  </a:lnTo>
                  <a:close/>
                </a:path>
              </a:pathLst>
            </a:custGeom>
            <a:gradFill rotWithShape="1">
              <a:gsLst>
                <a:gs pos="19000">
                  <a:srgbClr val="B74919">
                    <a:alpha val="0"/>
                  </a:srgbClr>
                </a:gs>
                <a:gs pos="100000">
                  <a:srgbClr val="E98960">
                    <a:alpha val="100000"/>
                  </a:srgbClr>
                </a:gs>
              </a:gsLst>
              <a:lin ang="5446178"/>
            </a:gradFill>
          </p:spPr>
          <p:txBody>
            <a:bodyPr/>
            <a:lstStyle/>
            <a:p>
              <a:endParaRPr lang="es-MX"/>
            </a:p>
          </p:txBody>
        </p:sp>
      </p:grpSp>
      <p:sp>
        <p:nvSpPr>
          <p:cNvPr id="11" name="TextBox 11"/>
          <p:cNvSpPr txBox="1"/>
          <p:nvPr/>
        </p:nvSpPr>
        <p:spPr>
          <a:xfrm>
            <a:off x="643224" y="2307623"/>
            <a:ext cx="7360922" cy="1718579"/>
          </a:xfrm>
          <a:prstGeom prst="rect">
            <a:avLst/>
          </a:prstGeom>
        </p:spPr>
        <p:txBody>
          <a:bodyPr lIns="0" tIns="0" rIns="0" bIns="0" rtlCol="0" anchor="t">
            <a:spAutoFit/>
          </a:bodyPr>
          <a:lstStyle/>
          <a:p>
            <a:pPr marL="488632" lvl="1" indent="-244316" algn="l">
              <a:lnSpc>
                <a:spcPts val="3240"/>
              </a:lnSpc>
              <a:buFont typeface="Arial"/>
              <a:buChar char="•"/>
            </a:pPr>
            <a:r>
              <a:rPr lang="en-US" sz="2700" spc="25">
                <a:solidFill>
                  <a:srgbClr val="000000"/>
                </a:solidFill>
                <a:latin typeface="TT Rounds Condensed Bold"/>
              </a:rPr>
              <a:t>Limitaciones Físicas:</a:t>
            </a:r>
            <a:r>
              <a:rPr lang="en-US" sz="2700" spc="25">
                <a:solidFill>
                  <a:srgbClr val="000000"/>
                </a:solidFill>
                <a:latin typeface="TT Rounds Condensed"/>
              </a:rPr>
              <a:t> 46.7% reportaron impedimentos físicos.</a:t>
            </a:r>
          </a:p>
          <a:p>
            <a:pPr marL="488632" lvl="1" indent="-244316" algn="l">
              <a:lnSpc>
                <a:spcPts val="3240"/>
              </a:lnSpc>
              <a:buFont typeface="Arial"/>
              <a:buChar char="•"/>
            </a:pPr>
            <a:r>
              <a:rPr lang="en-US" sz="2700" spc="25">
                <a:solidFill>
                  <a:srgbClr val="000000"/>
                </a:solidFill>
                <a:latin typeface="TT Rounds Condensed Bold"/>
              </a:rPr>
              <a:t>Falta de Compañía:</a:t>
            </a:r>
            <a:r>
              <a:rPr lang="en-US" sz="2700" spc="25">
                <a:solidFill>
                  <a:srgbClr val="000000"/>
                </a:solidFill>
                <a:latin typeface="TT Rounds Condensed"/>
              </a:rPr>
              <a:t> 33.3% mencionaron la falta de compañía.</a:t>
            </a:r>
          </a:p>
        </p:txBody>
      </p:sp>
      <p:sp>
        <p:nvSpPr>
          <p:cNvPr id="12" name="Freeform 12" descr="Gráfico, Gráfico circular  Descripción generada automáticamente"/>
          <p:cNvSpPr/>
          <p:nvPr/>
        </p:nvSpPr>
        <p:spPr>
          <a:xfrm>
            <a:off x="780301" y="5278496"/>
            <a:ext cx="7086763" cy="2732295"/>
          </a:xfrm>
          <a:custGeom>
            <a:avLst/>
            <a:gdLst/>
            <a:ahLst/>
            <a:cxnLst/>
            <a:rect l="l" t="t" r="r" b="b"/>
            <a:pathLst>
              <a:path w="7086763" h="2732295">
                <a:moveTo>
                  <a:pt x="0" y="0"/>
                </a:moveTo>
                <a:lnTo>
                  <a:pt x="7086764" y="0"/>
                </a:lnTo>
                <a:lnTo>
                  <a:pt x="7086764" y="2732294"/>
                </a:lnTo>
                <a:lnTo>
                  <a:pt x="0" y="2732294"/>
                </a:lnTo>
                <a:lnTo>
                  <a:pt x="0" y="0"/>
                </a:lnTo>
                <a:close/>
              </a:path>
            </a:pathLst>
          </a:custGeom>
          <a:blipFill>
            <a:blip r:embed="rId4"/>
            <a:stretch>
              <a:fillRect l="485" t="1209" r="2747" b="4260"/>
            </a:stretch>
          </a:blipFill>
        </p:spPr>
        <p:txBody>
          <a:bodyPr/>
          <a:lstStyle/>
          <a:p>
            <a:endParaRPr lang="es-MX"/>
          </a:p>
        </p:txBody>
      </p:sp>
      <p:sp>
        <p:nvSpPr>
          <p:cNvPr id="13" name="Freeform 13" descr="Gráfico de respuestas de formularios. Título de la pregunta: ¿Cuál es su nivel de familiaridad con la tecnología y el uso de internet?. Número de respuestas: 15 respuestas."/>
          <p:cNvSpPr/>
          <p:nvPr/>
        </p:nvSpPr>
        <p:spPr>
          <a:xfrm>
            <a:off x="10172091" y="4987686"/>
            <a:ext cx="7370079" cy="3023104"/>
          </a:xfrm>
          <a:custGeom>
            <a:avLst/>
            <a:gdLst/>
            <a:ahLst/>
            <a:cxnLst/>
            <a:rect l="l" t="t" r="r" b="b"/>
            <a:pathLst>
              <a:path w="7370079" h="3023104">
                <a:moveTo>
                  <a:pt x="0" y="0"/>
                </a:moveTo>
                <a:lnTo>
                  <a:pt x="7370079" y="0"/>
                </a:lnTo>
                <a:lnTo>
                  <a:pt x="7370079" y="3023105"/>
                </a:lnTo>
                <a:lnTo>
                  <a:pt x="0" y="3023105"/>
                </a:lnTo>
                <a:lnTo>
                  <a:pt x="0" y="0"/>
                </a:lnTo>
                <a:close/>
              </a:path>
            </a:pathLst>
          </a:custGeom>
          <a:blipFill>
            <a:blip r:embed="rId5"/>
            <a:stretch>
              <a:fillRect t="-82" b="-82"/>
            </a:stretch>
          </a:blipFill>
        </p:spPr>
        <p:txBody>
          <a:bodyPr/>
          <a:lstStyle/>
          <a:p>
            <a:endParaRPr lang="es-MX"/>
          </a:p>
        </p:txBody>
      </p:sp>
      <p:sp>
        <p:nvSpPr>
          <p:cNvPr id="14" name="TextBox 14"/>
          <p:cNvSpPr txBox="1"/>
          <p:nvPr/>
        </p:nvSpPr>
        <p:spPr>
          <a:xfrm>
            <a:off x="9502439" y="2223834"/>
            <a:ext cx="8964807" cy="1718578"/>
          </a:xfrm>
          <a:prstGeom prst="rect">
            <a:avLst/>
          </a:prstGeom>
        </p:spPr>
        <p:txBody>
          <a:bodyPr lIns="0" tIns="0" rIns="0" bIns="0" rtlCol="0" anchor="t">
            <a:spAutoFit/>
          </a:bodyPr>
          <a:lstStyle/>
          <a:p>
            <a:pPr algn="l">
              <a:lnSpc>
                <a:spcPts val="3240"/>
              </a:lnSpc>
            </a:pPr>
            <a:endParaRPr/>
          </a:p>
          <a:p>
            <a:pPr marL="488632" lvl="1" indent="-244316" algn="l">
              <a:lnSpc>
                <a:spcPts val="3240"/>
              </a:lnSpc>
              <a:buFont typeface="Arial"/>
              <a:buChar char="•"/>
            </a:pPr>
            <a:r>
              <a:rPr lang="en-US" sz="2700" spc="25">
                <a:solidFill>
                  <a:srgbClr val="000000"/>
                </a:solidFill>
                <a:latin typeface="TT Rounds Condensed Bold"/>
              </a:rPr>
              <a:t>Familiaridad con la Tecnología:</a:t>
            </a:r>
          </a:p>
          <a:p>
            <a:pPr marL="1174432" lvl="2" indent="-391478" algn="l">
              <a:lnSpc>
                <a:spcPts val="3240"/>
              </a:lnSpc>
              <a:buFont typeface="Arial"/>
              <a:buChar char="⚬"/>
            </a:pPr>
            <a:r>
              <a:rPr lang="en-US" sz="2700" spc="25">
                <a:solidFill>
                  <a:srgbClr val="000000"/>
                </a:solidFill>
                <a:latin typeface="TT Rounds Condensed"/>
              </a:rPr>
              <a:t>40% poco familiarizados con la tecnología.</a:t>
            </a:r>
          </a:p>
          <a:p>
            <a:pPr marL="1174432" lvl="2" indent="-391478" algn="l">
              <a:lnSpc>
                <a:spcPts val="3240"/>
              </a:lnSpc>
              <a:buFont typeface="Arial"/>
              <a:buChar char="⚬"/>
            </a:pPr>
            <a:r>
              <a:rPr lang="en-US" sz="2700" spc="25">
                <a:solidFill>
                  <a:srgbClr val="000000"/>
                </a:solidFill>
                <a:latin typeface="TT Rounds Condensed"/>
              </a:rPr>
              <a:t>20% sin ninguna familiaridad tecnológica.</a:t>
            </a:r>
          </a:p>
        </p:txBody>
      </p:sp>
      <p:sp>
        <p:nvSpPr>
          <p:cNvPr id="15" name="TextBox 15"/>
          <p:cNvSpPr txBox="1"/>
          <p:nvPr/>
        </p:nvSpPr>
        <p:spPr>
          <a:xfrm>
            <a:off x="6149340" y="1495139"/>
            <a:ext cx="9097542" cy="472083"/>
          </a:xfrm>
          <a:prstGeom prst="rect">
            <a:avLst/>
          </a:prstGeom>
        </p:spPr>
        <p:txBody>
          <a:bodyPr lIns="0" tIns="0" rIns="0" bIns="0" rtlCol="0" anchor="t">
            <a:spAutoFit/>
          </a:bodyPr>
          <a:lstStyle/>
          <a:p>
            <a:pPr algn="l">
              <a:lnSpc>
                <a:spcPts val="3240"/>
              </a:lnSpc>
            </a:pPr>
            <a:r>
              <a:rPr lang="en-US" sz="2700" spc="25">
                <a:solidFill>
                  <a:srgbClr val="0F3855"/>
                </a:solidFill>
                <a:latin typeface="TT Rounds Condensed Bold"/>
              </a:rPr>
              <a:t>Principales Obstáculos Identificados:</a:t>
            </a:r>
          </a:p>
        </p:txBody>
      </p:sp>
      <p:sp>
        <p:nvSpPr>
          <p:cNvPr id="16" name="TextBox 16"/>
          <p:cNvSpPr txBox="1"/>
          <p:nvPr/>
        </p:nvSpPr>
        <p:spPr>
          <a:xfrm>
            <a:off x="1285068" y="9446895"/>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4547250" y="7620"/>
            <a:ext cx="7607472" cy="1455468"/>
          </a:xfrm>
          <a:prstGeom prst="rect">
            <a:avLst/>
          </a:prstGeom>
        </p:spPr>
        <p:txBody>
          <a:bodyPr lIns="0" tIns="0" rIns="0" bIns="0" rtlCol="0" anchor="t">
            <a:spAutoFit/>
          </a:bodyPr>
          <a:lstStyle/>
          <a:p>
            <a:pPr algn="ctr">
              <a:lnSpc>
                <a:spcPts val="5184"/>
              </a:lnSpc>
            </a:pPr>
            <a:r>
              <a:rPr lang="en-US" sz="4800" u="sng">
                <a:solidFill>
                  <a:srgbClr val="16537F"/>
                </a:solidFill>
                <a:latin typeface="Arial Bold"/>
              </a:rPr>
              <a:t>Resultados</a:t>
            </a:r>
          </a:p>
        </p:txBody>
      </p:sp>
      <p:sp>
        <p:nvSpPr>
          <p:cNvPr id="5" name="TextBox 5"/>
          <p:cNvSpPr txBox="1"/>
          <p:nvPr/>
        </p:nvSpPr>
        <p:spPr>
          <a:xfrm>
            <a:off x="11817417" y="1028700"/>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6" name="TextBox 6"/>
          <p:cNvSpPr txBox="1"/>
          <p:nvPr/>
        </p:nvSpPr>
        <p:spPr>
          <a:xfrm>
            <a:off x="7178040" y="9369160"/>
            <a:ext cx="39319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7</a:t>
            </a:r>
          </a:p>
        </p:txBody>
      </p:sp>
      <p:grpSp>
        <p:nvGrpSpPr>
          <p:cNvPr id="7" name="Group 7"/>
          <p:cNvGrpSpPr/>
          <p:nvPr/>
        </p:nvGrpSpPr>
        <p:grpSpPr>
          <a:xfrm rot="5400000">
            <a:off x="9055341" y="1043700"/>
            <a:ext cx="185043" cy="18310798"/>
            <a:chOff x="0" y="0"/>
            <a:chExt cx="246724" cy="24414398"/>
          </a:xfrm>
        </p:grpSpPr>
        <p:sp>
          <p:nvSpPr>
            <p:cNvPr id="8" name="Freeform 8"/>
            <p:cNvSpPr/>
            <p:nvPr/>
          </p:nvSpPr>
          <p:spPr>
            <a:xfrm>
              <a:off x="0" y="0"/>
              <a:ext cx="246761" cy="24414353"/>
            </a:xfrm>
            <a:custGeom>
              <a:avLst/>
              <a:gdLst/>
              <a:ahLst/>
              <a:cxnLst/>
              <a:rect l="l" t="t" r="r" b="b"/>
              <a:pathLst>
                <a:path w="246761" h="24414353">
                  <a:moveTo>
                    <a:pt x="246761" y="0"/>
                  </a:moveTo>
                  <a:lnTo>
                    <a:pt x="0" y="0"/>
                  </a:lnTo>
                  <a:lnTo>
                    <a:pt x="0" y="24414353"/>
                  </a:lnTo>
                  <a:lnTo>
                    <a:pt x="246761" y="24414353"/>
                  </a:lnTo>
                  <a:close/>
                </a:path>
              </a:pathLst>
            </a:custGeom>
            <a:gradFill rotWithShape="1">
              <a:gsLst>
                <a:gs pos="0">
                  <a:srgbClr val="B74919">
                    <a:alpha val="100000"/>
                  </a:srgbClr>
                </a:gs>
                <a:gs pos="100000">
                  <a:srgbClr val="8BC145">
                    <a:alpha val="100000"/>
                  </a:srgbClr>
                </a:gs>
              </a:gsLst>
              <a:lin ang="16351113"/>
            </a:gradFill>
          </p:spPr>
          <p:txBody>
            <a:bodyPr/>
            <a:lstStyle/>
            <a:p>
              <a:endParaRPr lang="es-MX"/>
            </a:p>
          </p:txBody>
        </p:sp>
      </p:grpSp>
      <p:grpSp>
        <p:nvGrpSpPr>
          <p:cNvPr id="9" name="Group 9"/>
          <p:cNvGrpSpPr/>
          <p:nvPr/>
        </p:nvGrpSpPr>
        <p:grpSpPr>
          <a:xfrm rot="-5400000">
            <a:off x="13764609" y="5752967"/>
            <a:ext cx="185043" cy="8892264"/>
            <a:chOff x="0" y="0"/>
            <a:chExt cx="246724" cy="11856352"/>
          </a:xfrm>
        </p:grpSpPr>
        <p:sp>
          <p:nvSpPr>
            <p:cNvPr id="10" name="Freeform 10"/>
            <p:cNvSpPr/>
            <p:nvPr/>
          </p:nvSpPr>
          <p:spPr>
            <a:xfrm>
              <a:off x="0" y="0"/>
              <a:ext cx="246761" cy="11856339"/>
            </a:xfrm>
            <a:custGeom>
              <a:avLst/>
              <a:gdLst/>
              <a:ahLst/>
              <a:cxnLst/>
              <a:rect l="l" t="t" r="r" b="b"/>
              <a:pathLst>
                <a:path w="246761" h="11856339">
                  <a:moveTo>
                    <a:pt x="0" y="0"/>
                  </a:moveTo>
                  <a:lnTo>
                    <a:pt x="246761" y="0"/>
                  </a:lnTo>
                  <a:lnTo>
                    <a:pt x="246761" y="11856339"/>
                  </a:lnTo>
                  <a:lnTo>
                    <a:pt x="0" y="11856339"/>
                  </a:lnTo>
                  <a:close/>
                </a:path>
              </a:pathLst>
            </a:custGeom>
            <a:gradFill rotWithShape="1">
              <a:gsLst>
                <a:gs pos="19000">
                  <a:srgbClr val="B74919">
                    <a:alpha val="0"/>
                  </a:srgbClr>
                </a:gs>
                <a:gs pos="100000">
                  <a:srgbClr val="E98960">
                    <a:alpha val="100000"/>
                  </a:srgbClr>
                </a:gs>
              </a:gsLst>
              <a:lin ang="5446178"/>
            </a:gradFill>
          </p:spPr>
          <p:txBody>
            <a:bodyPr/>
            <a:lstStyle/>
            <a:p>
              <a:endParaRPr lang="es-MX"/>
            </a:p>
          </p:txBody>
        </p:sp>
      </p:grpSp>
      <p:sp>
        <p:nvSpPr>
          <p:cNvPr id="11" name="TextBox 11"/>
          <p:cNvSpPr txBox="1"/>
          <p:nvPr/>
        </p:nvSpPr>
        <p:spPr>
          <a:xfrm>
            <a:off x="674361" y="3392466"/>
            <a:ext cx="5083671" cy="887582"/>
          </a:xfrm>
          <a:prstGeom prst="rect">
            <a:avLst/>
          </a:prstGeom>
        </p:spPr>
        <p:txBody>
          <a:bodyPr lIns="0" tIns="0" rIns="0" bIns="0" rtlCol="0" anchor="t">
            <a:spAutoFit/>
          </a:bodyPr>
          <a:lstStyle/>
          <a:p>
            <a:pPr marL="488632" lvl="1" indent="-244316" algn="l">
              <a:lnSpc>
                <a:spcPts val="3240"/>
              </a:lnSpc>
              <a:buFont typeface="Arial"/>
              <a:buChar char="•"/>
            </a:pPr>
            <a:r>
              <a:rPr lang="en-US" sz="2700" spc="25">
                <a:solidFill>
                  <a:srgbClr val="000000"/>
                </a:solidFill>
                <a:latin typeface="TT Rounds Condensed Bold"/>
              </a:rPr>
              <a:t>Socializar:</a:t>
            </a:r>
            <a:r>
              <a:rPr lang="en-US" sz="2700" spc="25">
                <a:solidFill>
                  <a:srgbClr val="000000"/>
                </a:solidFill>
                <a:latin typeface="TT Rounds Condensed"/>
              </a:rPr>
              <a:t> 46.7% desean conocer nuevas personas.</a:t>
            </a:r>
          </a:p>
        </p:txBody>
      </p:sp>
      <p:sp>
        <p:nvSpPr>
          <p:cNvPr id="12" name="Freeform 12" descr="Gráfico de respuestas de formularios. Título de la pregunta: ¿Qué le motiva más a participar en actividades recreativas? . Número de respuestas: 15 respuestas."/>
          <p:cNvSpPr/>
          <p:nvPr/>
        </p:nvSpPr>
        <p:spPr>
          <a:xfrm>
            <a:off x="4779862" y="5623910"/>
            <a:ext cx="7879229" cy="2968984"/>
          </a:xfrm>
          <a:custGeom>
            <a:avLst/>
            <a:gdLst/>
            <a:ahLst/>
            <a:cxnLst/>
            <a:rect l="l" t="t" r="r" b="b"/>
            <a:pathLst>
              <a:path w="7879229" h="2968984">
                <a:moveTo>
                  <a:pt x="0" y="0"/>
                </a:moveTo>
                <a:lnTo>
                  <a:pt x="7879229" y="0"/>
                </a:lnTo>
                <a:lnTo>
                  <a:pt x="7879229" y="2968984"/>
                </a:lnTo>
                <a:lnTo>
                  <a:pt x="0" y="2968984"/>
                </a:lnTo>
                <a:lnTo>
                  <a:pt x="0" y="0"/>
                </a:lnTo>
                <a:close/>
              </a:path>
            </a:pathLst>
          </a:custGeom>
          <a:blipFill>
            <a:blip r:embed="rId4"/>
            <a:stretch>
              <a:fillRect t="-82" b="-82"/>
            </a:stretch>
          </a:blipFill>
        </p:spPr>
        <p:txBody>
          <a:bodyPr/>
          <a:lstStyle/>
          <a:p>
            <a:endParaRPr lang="es-MX"/>
          </a:p>
        </p:txBody>
      </p:sp>
      <p:sp>
        <p:nvSpPr>
          <p:cNvPr id="13" name="TextBox 13"/>
          <p:cNvSpPr txBox="1"/>
          <p:nvPr/>
        </p:nvSpPr>
        <p:spPr>
          <a:xfrm>
            <a:off x="5277501" y="1628711"/>
            <a:ext cx="8964480" cy="472083"/>
          </a:xfrm>
          <a:prstGeom prst="rect">
            <a:avLst/>
          </a:prstGeom>
        </p:spPr>
        <p:txBody>
          <a:bodyPr lIns="0" tIns="0" rIns="0" bIns="0" rtlCol="0" anchor="t">
            <a:spAutoFit/>
          </a:bodyPr>
          <a:lstStyle/>
          <a:p>
            <a:pPr algn="l">
              <a:lnSpc>
                <a:spcPts val="3240"/>
              </a:lnSpc>
            </a:pPr>
            <a:r>
              <a:rPr lang="en-US" sz="2700" spc="25">
                <a:solidFill>
                  <a:srgbClr val="0F3855"/>
                </a:solidFill>
                <a:latin typeface="TT Rounds Condensed Bold"/>
              </a:rPr>
              <a:t>Motivaciones para Participar en Actividades:</a:t>
            </a:r>
          </a:p>
        </p:txBody>
      </p:sp>
      <p:sp>
        <p:nvSpPr>
          <p:cNvPr id="14" name="TextBox 14"/>
          <p:cNvSpPr txBox="1"/>
          <p:nvPr/>
        </p:nvSpPr>
        <p:spPr>
          <a:xfrm>
            <a:off x="5940912" y="3425865"/>
            <a:ext cx="5308561" cy="887582"/>
          </a:xfrm>
          <a:prstGeom prst="rect">
            <a:avLst/>
          </a:prstGeom>
        </p:spPr>
        <p:txBody>
          <a:bodyPr lIns="0" tIns="0" rIns="0" bIns="0" rtlCol="0" anchor="t">
            <a:spAutoFit/>
          </a:bodyPr>
          <a:lstStyle/>
          <a:p>
            <a:pPr marL="488632" lvl="1" indent="-244316" algn="l">
              <a:lnSpc>
                <a:spcPts val="3240"/>
              </a:lnSpc>
              <a:buFont typeface="Arial"/>
              <a:buChar char="•"/>
            </a:pPr>
            <a:r>
              <a:rPr lang="en-US" sz="2700" spc="25">
                <a:solidFill>
                  <a:srgbClr val="000000"/>
                </a:solidFill>
                <a:latin typeface="TT Rounds Condensed Bold"/>
              </a:rPr>
              <a:t>Mantenerse Activos:</a:t>
            </a:r>
            <a:r>
              <a:rPr lang="en-US" sz="2700" spc="25">
                <a:solidFill>
                  <a:srgbClr val="000000"/>
                </a:solidFill>
                <a:latin typeface="TT Rounds Condensed"/>
              </a:rPr>
              <a:t> 13.3% buscan actividad física.</a:t>
            </a:r>
          </a:p>
        </p:txBody>
      </p:sp>
      <p:sp>
        <p:nvSpPr>
          <p:cNvPr id="15" name="TextBox 15"/>
          <p:cNvSpPr txBox="1"/>
          <p:nvPr/>
        </p:nvSpPr>
        <p:spPr>
          <a:xfrm>
            <a:off x="11643304" y="3379237"/>
            <a:ext cx="6659991" cy="887582"/>
          </a:xfrm>
          <a:prstGeom prst="rect">
            <a:avLst/>
          </a:prstGeom>
        </p:spPr>
        <p:txBody>
          <a:bodyPr lIns="0" tIns="0" rIns="0" bIns="0" rtlCol="0" anchor="t">
            <a:spAutoFit/>
          </a:bodyPr>
          <a:lstStyle/>
          <a:p>
            <a:pPr marL="488632" lvl="1" indent="-244316" algn="l">
              <a:lnSpc>
                <a:spcPts val="3240"/>
              </a:lnSpc>
              <a:buFont typeface="Arial"/>
              <a:buChar char="•"/>
            </a:pPr>
            <a:r>
              <a:rPr lang="en-US" sz="2700" spc="25">
                <a:solidFill>
                  <a:srgbClr val="000000"/>
                </a:solidFill>
                <a:latin typeface="TT Rounds Condensed Bold"/>
              </a:rPr>
              <a:t>Aprender Nuevas Habilidades:</a:t>
            </a:r>
            <a:r>
              <a:rPr lang="en-US" sz="2700" spc="25">
                <a:solidFill>
                  <a:srgbClr val="000000"/>
                </a:solidFill>
                <a:latin typeface="TT Rounds Condensed"/>
              </a:rPr>
              <a:t> 20% interesados en nuevas habilidades</a:t>
            </a:r>
          </a:p>
        </p:txBody>
      </p:sp>
      <p:sp>
        <p:nvSpPr>
          <p:cNvPr id="16" name="TextBox 16"/>
          <p:cNvSpPr txBox="1"/>
          <p:nvPr/>
        </p:nvSpPr>
        <p:spPr>
          <a:xfrm>
            <a:off x="1345581" y="9513024"/>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3435009" y="465741"/>
            <a:ext cx="11417980" cy="1432104"/>
          </a:xfrm>
          <a:prstGeom prst="rect">
            <a:avLst/>
          </a:prstGeom>
        </p:spPr>
        <p:txBody>
          <a:bodyPr lIns="0" tIns="0" rIns="0" bIns="0" rtlCol="0" anchor="t">
            <a:spAutoFit/>
          </a:bodyPr>
          <a:lstStyle/>
          <a:p>
            <a:pPr algn="ctr">
              <a:lnSpc>
                <a:spcPts val="8748"/>
              </a:lnSpc>
            </a:pPr>
            <a:r>
              <a:rPr lang="en-US" sz="8100" u="sng">
                <a:solidFill>
                  <a:srgbClr val="16537F"/>
                </a:solidFill>
                <a:latin typeface="Arial Bold"/>
              </a:rPr>
              <a:t>Resultados</a:t>
            </a:r>
          </a:p>
        </p:txBody>
      </p:sp>
      <p:sp>
        <p:nvSpPr>
          <p:cNvPr id="5" name="TextBox 5"/>
          <p:cNvSpPr txBox="1"/>
          <p:nvPr/>
        </p:nvSpPr>
        <p:spPr>
          <a:xfrm>
            <a:off x="11787732" y="1054469"/>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6" name="TextBox 6"/>
          <p:cNvSpPr txBox="1"/>
          <p:nvPr/>
        </p:nvSpPr>
        <p:spPr>
          <a:xfrm>
            <a:off x="7178038" y="9580245"/>
            <a:ext cx="39319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8</a:t>
            </a:r>
          </a:p>
        </p:txBody>
      </p:sp>
      <p:grpSp>
        <p:nvGrpSpPr>
          <p:cNvPr id="7" name="Group 7"/>
          <p:cNvGrpSpPr/>
          <p:nvPr/>
        </p:nvGrpSpPr>
        <p:grpSpPr>
          <a:xfrm rot="5400000">
            <a:off x="9055341" y="1043700"/>
            <a:ext cx="185043" cy="18310798"/>
            <a:chOff x="0" y="0"/>
            <a:chExt cx="246724" cy="24414398"/>
          </a:xfrm>
        </p:grpSpPr>
        <p:sp>
          <p:nvSpPr>
            <p:cNvPr id="8" name="Freeform 8"/>
            <p:cNvSpPr/>
            <p:nvPr/>
          </p:nvSpPr>
          <p:spPr>
            <a:xfrm>
              <a:off x="0" y="0"/>
              <a:ext cx="246761" cy="24414353"/>
            </a:xfrm>
            <a:custGeom>
              <a:avLst/>
              <a:gdLst/>
              <a:ahLst/>
              <a:cxnLst/>
              <a:rect l="l" t="t" r="r" b="b"/>
              <a:pathLst>
                <a:path w="246761" h="24414353">
                  <a:moveTo>
                    <a:pt x="246761" y="0"/>
                  </a:moveTo>
                  <a:lnTo>
                    <a:pt x="0" y="0"/>
                  </a:lnTo>
                  <a:lnTo>
                    <a:pt x="0" y="24414353"/>
                  </a:lnTo>
                  <a:lnTo>
                    <a:pt x="246761" y="24414353"/>
                  </a:lnTo>
                  <a:close/>
                </a:path>
              </a:pathLst>
            </a:custGeom>
            <a:gradFill rotWithShape="1">
              <a:gsLst>
                <a:gs pos="0">
                  <a:srgbClr val="B74919">
                    <a:alpha val="100000"/>
                  </a:srgbClr>
                </a:gs>
                <a:gs pos="100000">
                  <a:srgbClr val="8BC145">
                    <a:alpha val="100000"/>
                  </a:srgbClr>
                </a:gs>
              </a:gsLst>
              <a:lin ang="16351113"/>
            </a:gradFill>
          </p:spPr>
          <p:txBody>
            <a:bodyPr/>
            <a:lstStyle/>
            <a:p>
              <a:endParaRPr lang="es-MX"/>
            </a:p>
          </p:txBody>
        </p:sp>
      </p:grpSp>
      <p:grpSp>
        <p:nvGrpSpPr>
          <p:cNvPr id="9" name="Group 9"/>
          <p:cNvGrpSpPr/>
          <p:nvPr/>
        </p:nvGrpSpPr>
        <p:grpSpPr>
          <a:xfrm rot="-5400000">
            <a:off x="13764609" y="5752967"/>
            <a:ext cx="185043" cy="8892264"/>
            <a:chOff x="0" y="0"/>
            <a:chExt cx="246724" cy="11856352"/>
          </a:xfrm>
        </p:grpSpPr>
        <p:sp>
          <p:nvSpPr>
            <p:cNvPr id="10" name="Freeform 10"/>
            <p:cNvSpPr/>
            <p:nvPr/>
          </p:nvSpPr>
          <p:spPr>
            <a:xfrm>
              <a:off x="0" y="0"/>
              <a:ext cx="246761" cy="11856339"/>
            </a:xfrm>
            <a:custGeom>
              <a:avLst/>
              <a:gdLst/>
              <a:ahLst/>
              <a:cxnLst/>
              <a:rect l="l" t="t" r="r" b="b"/>
              <a:pathLst>
                <a:path w="246761" h="11856339">
                  <a:moveTo>
                    <a:pt x="0" y="0"/>
                  </a:moveTo>
                  <a:lnTo>
                    <a:pt x="246761" y="0"/>
                  </a:lnTo>
                  <a:lnTo>
                    <a:pt x="246761" y="11856339"/>
                  </a:lnTo>
                  <a:lnTo>
                    <a:pt x="0" y="11856339"/>
                  </a:lnTo>
                  <a:close/>
                </a:path>
              </a:pathLst>
            </a:custGeom>
            <a:gradFill rotWithShape="1">
              <a:gsLst>
                <a:gs pos="19000">
                  <a:srgbClr val="B74919">
                    <a:alpha val="0"/>
                  </a:srgbClr>
                </a:gs>
                <a:gs pos="100000">
                  <a:srgbClr val="E98960">
                    <a:alpha val="100000"/>
                  </a:srgbClr>
                </a:gs>
              </a:gsLst>
              <a:lin ang="5446178"/>
            </a:gradFill>
          </p:spPr>
          <p:txBody>
            <a:bodyPr/>
            <a:lstStyle/>
            <a:p>
              <a:endParaRPr lang="es-MX"/>
            </a:p>
          </p:txBody>
        </p:sp>
      </p:grpSp>
      <p:sp>
        <p:nvSpPr>
          <p:cNvPr id="11" name="TextBox 11"/>
          <p:cNvSpPr txBox="1"/>
          <p:nvPr/>
        </p:nvSpPr>
        <p:spPr>
          <a:xfrm>
            <a:off x="1118460" y="4487197"/>
            <a:ext cx="6446520" cy="1303080"/>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Bold"/>
              </a:rPr>
              <a:t>Facilidad de Uso y Navegación:</a:t>
            </a:r>
          </a:p>
          <a:p>
            <a:pPr marL="488632" lvl="1" indent="-244316" algn="l">
              <a:lnSpc>
                <a:spcPts val="3240"/>
              </a:lnSpc>
              <a:buFont typeface="Arial"/>
              <a:buChar char="•"/>
            </a:pPr>
            <a:r>
              <a:rPr lang="en-US" sz="2700" spc="25">
                <a:solidFill>
                  <a:srgbClr val="000000"/>
                </a:solidFill>
                <a:latin typeface="TT Rounds Condensed"/>
              </a:rPr>
              <a:t>60% valoraron positivamente la facilidad de uso.</a:t>
            </a:r>
          </a:p>
        </p:txBody>
      </p:sp>
      <p:sp>
        <p:nvSpPr>
          <p:cNvPr id="12" name="TextBox 12"/>
          <p:cNvSpPr txBox="1"/>
          <p:nvPr/>
        </p:nvSpPr>
        <p:spPr>
          <a:xfrm>
            <a:off x="4433160" y="2387016"/>
            <a:ext cx="10349232" cy="518250"/>
          </a:xfrm>
          <a:prstGeom prst="rect">
            <a:avLst/>
          </a:prstGeom>
        </p:spPr>
        <p:txBody>
          <a:bodyPr lIns="0" tIns="0" rIns="0" bIns="0" rtlCol="0" anchor="t">
            <a:spAutoFit/>
          </a:bodyPr>
          <a:lstStyle/>
          <a:p>
            <a:pPr algn="l">
              <a:lnSpc>
                <a:spcPts val="3600"/>
              </a:lnSpc>
            </a:pPr>
            <a:r>
              <a:rPr lang="en-US" sz="3000" spc="28">
                <a:solidFill>
                  <a:srgbClr val="0F3855"/>
                </a:solidFill>
                <a:latin typeface="TT Rounds Condensed Bold"/>
              </a:rPr>
              <a:t>Características de la Plataforma "Años Dorados Conectados"</a:t>
            </a:r>
          </a:p>
        </p:txBody>
      </p:sp>
      <p:sp>
        <p:nvSpPr>
          <p:cNvPr id="13" name="TextBox 13"/>
          <p:cNvSpPr txBox="1"/>
          <p:nvPr/>
        </p:nvSpPr>
        <p:spPr>
          <a:xfrm>
            <a:off x="1118460" y="6742933"/>
            <a:ext cx="6446520" cy="1303080"/>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Bold"/>
              </a:rPr>
              <a:t>Interacción Social:</a:t>
            </a:r>
          </a:p>
          <a:p>
            <a:pPr marL="488632" lvl="1" indent="-244316" algn="l">
              <a:lnSpc>
                <a:spcPts val="3240"/>
              </a:lnSpc>
              <a:buFont typeface="Arial"/>
              <a:buChar char="•"/>
            </a:pPr>
            <a:r>
              <a:rPr lang="en-US" sz="2700" spc="25">
                <a:solidFill>
                  <a:srgbClr val="000000"/>
                </a:solidFill>
                <a:latin typeface="TT Rounds Condensed"/>
              </a:rPr>
              <a:t>46.7% apreciaron las funciones de interacción social.</a:t>
            </a:r>
          </a:p>
        </p:txBody>
      </p:sp>
      <p:sp>
        <p:nvSpPr>
          <p:cNvPr id="14" name="TextBox 14"/>
          <p:cNvSpPr txBox="1"/>
          <p:nvPr/>
        </p:nvSpPr>
        <p:spPr>
          <a:xfrm>
            <a:off x="10111180" y="6905215"/>
            <a:ext cx="6446520" cy="1303080"/>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Bold"/>
              </a:rPr>
              <a:t>Opciones de Registro:</a:t>
            </a:r>
          </a:p>
          <a:p>
            <a:pPr marL="488632" lvl="1" indent="-244316" algn="l">
              <a:lnSpc>
                <a:spcPts val="3240"/>
              </a:lnSpc>
              <a:buFont typeface="Arial"/>
              <a:buChar char="•"/>
            </a:pPr>
            <a:r>
              <a:rPr lang="en-US" sz="2700" spc="25">
                <a:solidFill>
                  <a:srgbClr val="000000"/>
                </a:solidFill>
                <a:latin typeface="TT Rounds Condensed"/>
              </a:rPr>
              <a:t>40% consideraron las opciones de registro sencillas y seguras.</a:t>
            </a:r>
          </a:p>
        </p:txBody>
      </p:sp>
      <p:sp>
        <p:nvSpPr>
          <p:cNvPr id="15" name="TextBox 15"/>
          <p:cNvSpPr txBox="1"/>
          <p:nvPr/>
        </p:nvSpPr>
        <p:spPr>
          <a:xfrm>
            <a:off x="10111180" y="4180056"/>
            <a:ext cx="5938893" cy="1303080"/>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Bold"/>
              </a:rPr>
              <a:t>Claridad de la Información:</a:t>
            </a:r>
          </a:p>
          <a:p>
            <a:pPr marL="488632" lvl="1" indent="-244316" algn="l">
              <a:lnSpc>
                <a:spcPts val="3240"/>
              </a:lnSpc>
              <a:buFont typeface="Arial"/>
              <a:buChar char="•"/>
            </a:pPr>
            <a:r>
              <a:rPr lang="en-US" sz="2700" spc="25">
                <a:solidFill>
                  <a:srgbClr val="000000"/>
                </a:solidFill>
                <a:latin typeface="TT Rounds Condensed"/>
              </a:rPr>
              <a:t>66.7% destacaron la claridad y detalle de la información.</a:t>
            </a:r>
          </a:p>
        </p:txBody>
      </p:sp>
      <p:sp>
        <p:nvSpPr>
          <p:cNvPr id="16" name="Freeform 16" descr="Navegación por internet"/>
          <p:cNvSpPr/>
          <p:nvPr/>
        </p:nvSpPr>
        <p:spPr>
          <a:xfrm>
            <a:off x="7821228" y="3580083"/>
            <a:ext cx="1589771" cy="2444059"/>
          </a:xfrm>
          <a:custGeom>
            <a:avLst/>
            <a:gdLst/>
            <a:ahLst/>
            <a:cxnLst/>
            <a:rect l="l" t="t" r="r" b="b"/>
            <a:pathLst>
              <a:path w="1589771" h="2444059">
                <a:moveTo>
                  <a:pt x="0" y="0"/>
                </a:moveTo>
                <a:lnTo>
                  <a:pt x="1589770" y="0"/>
                </a:lnTo>
                <a:lnTo>
                  <a:pt x="1589770" y="2444059"/>
                </a:lnTo>
                <a:lnTo>
                  <a:pt x="0" y="2444059"/>
                </a:lnTo>
                <a:lnTo>
                  <a:pt x="0" y="0"/>
                </a:lnTo>
                <a:close/>
              </a:path>
            </a:pathLst>
          </a:custGeom>
          <a:blipFill>
            <a:blip r:embed="rId4"/>
            <a:stretch>
              <a:fillRect b="-17"/>
            </a:stretch>
          </a:blipFill>
        </p:spPr>
        <p:txBody>
          <a:bodyPr/>
          <a:lstStyle/>
          <a:p>
            <a:endParaRPr lang="es-MX"/>
          </a:p>
        </p:txBody>
      </p:sp>
      <p:sp>
        <p:nvSpPr>
          <p:cNvPr id="17" name="Freeform 17" descr="Comunicación para la interacción social"/>
          <p:cNvSpPr/>
          <p:nvPr/>
        </p:nvSpPr>
        <p:spPr>
          <a:xfrm>
            <a:off x="7469840" y="6778230"/>
            <a:ext cx="1674159" cy="1666719"/>
          </a:xfrm>
          <a:custGeom>
            <a:avLst/>
            <a:gdLst/>
            <a:ahLst/>
            <a:cxnLst/>
            <a:rect l="l" t="t" r="r" b="b"/>
            <a:pathLst>
              <a:path w="1674159" h="1666719">
                <a:moveTo>
                  <a:pt x="0" y="0"/>
                </a:moveTo>
                <a:lnTo>
                  <a:pt x="1674159" y="0"/>
                </a:lnTo>
                <a:lnTo>
                  <a:pt x="1674159" y="1666719"/>
                </a:lnTo>
                <a:lnTo>
                  <a:pt x="0" y="1666719"/>
                </a:lnTo>
                <a:lnTo>
                  <a:pt x="0" y="0"/>
                </a:lnTo>
                <a:close/>
              </a:path>
            </a:pathLst>
          </a:custGeom>
          <a:blipFill>
            <a:blip r:embed="rId5"/>
            <a:stretch>
              <a:fillRect/>
            </a:stretch>
          </a:blipFill>
        </p:spPr>
        <p:txBody>
          <a:bodyPr/>
          <a:lstStyle/>
          <a:p>
            <a:endParaRPr lang="es-MX"/>
          </a:p>
        </p:txBody>
      </p:sp>
      <p:sp>
        <p:nvSpPr>
          <p:cNvPr id="18" name="TextBox 18"/>
          <p:cNvSpPr txBox="1"/>
          <p:nvPr/>
        </p:nvSpPr>
        <p:spPr>
          <a:xfrm>
            <a:off x="1303856" y="954166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66401" y="8605431"/>
            <a:ext cx="2340336" cy="1320025"/>
          </a:xfrm>
          <a:custGeom>
            <a:avLst/>
            <a:gdLst/>
            <a:ahLst/>
            <a:cxnLst/>
            <a:rect l="l" t="t" r="r" b="b"/>
            <a:pathLst>
              <a:path w="2340336" h="1320025">
                <a:moveTo>
                  <a:pt x="0" y="0"/>
                </a:moveTo>
                <a:lnTo>
                  <a:pt x="2340336" y="0"/>
                </a:lnTo>
                <a:lnTo>
                  <a:pt x="2340336" y="1320025"/>
                </a:lnTo>
                <a:lnTo>
                  <a:pt x="0" y="1320025"/>
                </a:lnTo>
                <a:lnTo>
                  <a:pt x="0" y="0"/>
                </a:lnTo>
                <a:close/>
              </a:path>
            </a:pathLst>
          </a:custGeom>
          <a:blipFill>
            <a:blip r:embed="rId2"/>
            <a:stretch>
              <a:fillRect l="-68" r="-68"/>
            </a:stretch>
          </a:blipFill>
        </p:spPr>
        <p:txBody>
          <a:bodyPr/>
          <a:lstStyle/>
          <a:p>
            <a:endParaRPr lang="es-MX"/>
          </a:p>
        </p:txBody>
      </p:sp>
      <p:sp>
        <p:nvSpPr>
          <p:cNvPr id="3" name="Freeform 3"/>
          <p:cNvSpPr/>
          <p:nvPr/>
        </p:nvSpPr>
        <p:spPr>
          <a:xfrm>
            <a:off x="13494699" y="9091947"/>
            <a:ext cx="1931947" cy="554427"/>
          </a:xfrm>
          <a:custGeom>
            <a:avLst/>
            <a:gdLst/>
            <a:ahLst/>
            <a:cxnLst/>
            <a:rect l="l" t="t" r="r" b="b"/>
            <a:pathLst>
              <a:path w="1931947" h="554427">
                <a:moveTo>
                  <a:pt x="0" y="0"/>
                </a:moveTo>
                <a:lnTo>
                  <a:pt x="1931947" y="0"/>
                </a:lnTo>
                <a:lnTo>
                  <a:pt x="1931947" y="554427"/>
                </a:lnTo>
                <a:lnTo>
                  <a:pt x="0" y="554427"/>
                </a:lnTo>
                <a:lnTo>
                  <a:pt x="0" y="0"/>
                </a:lnTo>
                <a:close/>
              </a:path>
            </a:pathLst>
          </a:custGeom>
          <a:blipFill>
            <a:blip r:embed="rId3"/>
            <a:stretch>
              <a:fillRect/>
            </a:stretch>
          </a:blipFill>
        </p:spPr>
        <p:txBody>
          <a:bodyPr/>
          <a:lstStyle/>
          <a:p>
            <a:endParaRPr lang="es-MX"/>
          </a:p>
        </p:txBody>
      </p:sp>
      <p:sp>
        <p:nvSpPr>
          <p:cNvPr id="4" name="Freeform 4"/>
          <p:cNvSpPr/>
          <p:nvPr/>
        </p:nvSpPr>
        <p:spPr>
          <a:xfrm>
            <a:off x="4678926" y="3337731"/>
            <a:ext cx="8449772" cy="4252134"/>
          </a:xfrm>
          <a:custGeom>
            <a:avLst/>
            <a:gdLst/>
            <a:ahLst/>
            <a:cxnLst/>
            <a:rect l="l" t="t" r="r" b="b"/>
            <a:pathLst>
              <a:path w="8449772" h="4252134">
                <a:moveTo>
                  <a:pt x="0" y="0"/>
                </a:moveTo>
                <a:lnTo>
                  <a:pt x="8449772" y="0"/>
                </a:lnTo>
                <a:lnTo>
                  <a:pt x="8449772" y="4252134"/>
                </a:lnTo>
                <a:lnTo>
                  <a:pt x="0" y="4252134"/>
                </a:lnTo>
                <a:lnTo>
                  <a:pt x="0" y="0"/>
                </a:lnTo>
                <a:close/>
              </a:path>
            </a:pathLst>
          </a:custGeom>
          <a:blipFill>
            <a:blip r:embed="rId4"/>
            <a:stretch>
              <a:fillRect t="-6" b="-6"/>
            </a:stretch>
          </a:blipFill>
        </p:spPr>
        <p:txBody>
          <a:bodyPr/>
          <a:lstStyle/>
          <a:p>
            <a:endParaRPr lang="es-MX"/>
          </a:p>
        </p:txBody>
      </p:sp>
      <p:sp>
        <p:nvSpPr>
          <p:cNvPr id="5" name="Freeform 5"/>
          <p:cNvSpPr/>
          <p:nvPr/>
        </p:nvSpPr>
        <p:spPr>
          <a:xfrm>
            <a:off x="2678391" y="3113313"/>
            <a:ext cx="1413628" cy="1756060"/>
          </a:xfrm>
          <a:custGeom>
            <a:avLst/>
            <a:gdLst/>
            <a:ahLst/>
            <a:cxnLst/>
            <a:rect l="l" t="t" r="r" b="b"/>
            <a:pathLst>
              <a:path w="1413628" h="1756060">
                <a:moveTo>
                  <a:pt x="0" y="0"/>
                </a:moveTo>
                <a:lnTo>
                  <a:pt x="1413628" y="0"/>
                </a:lnTo>
                <a:lnTo>
                  <a:pt x="1413628" y="1756060"/>
                </a:lnTo>
                <a:lnTo>
                  <a:pt x="0" y="1756060"/>
                </a:lnTo>
                <a:lnTo>
                  <a:pt x="0" y="0"/>
                </a:lnTo>
                <a:close/>
              </a:path>
            </a:pathLst>
          </a:custGeom>
          <a:blipFill>
            <a:blip r:embed="rId5"/>
            <a:stretch>
              <a:fillRect/>
            </a:stretch>
          </a:blipFill>
        </p:spPr>
        <p:txBody>
          <a:bodyPr/>
          <a:lstStyle/>
          <a:p>
            <a:endParaRPr lang="es-MX"/>
          </a:p>
        </p:txBody>
      </p:sp>
      <p:sp>
        <p:nvSpPr>
          <p:cNvPr id="6" name="Freeform 6"/>
          <p:cNvSpPr/>
          <p:nvPr/>
        </p:nvSpPr>
        <p:spPr>
          <a:xfrm>
            <a:off x="15466401" y="6160633"/>
            <a:ext cx="1452707" cy="1849511"/>
          </a:xfrm>
          <a:custGeom>
            <a:avLst/>
            <a:gdLst/>
            <a:ahLst/>
            <a:cxnLst/>
            <a:rect l="l" t="t" r="r" b="b"/>
            <a:pathLst>
              <a:path w="1452707" h="1849511">
                <a:moveTo>
                  <a:pt x="0" y="0"/>
                </a:moveTo>
                <a:lnTo>
                  <a:pt x="1452707" y="0"/>
                </a:lnTo>
                <a:lnTo>
                  <a:pt x="1452707" y="1849511"/>
                </a:lnTo>
                <a:lnTo>
                  <a:pt x="0" y="18495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7" name="TextBox 7"/>
          <p:cNvSpPr txBox="1"/>
          <p:nvPr/>
        </p:nvSpPr>
        <p:spPr>
          <a:xfrm>
            <a:off x="11978640" y="391002"/>
            <a:ext cx="59893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Coloquio de Verano TSU PTECH UDG-IBM 2024</a:t>
            </a:r>
          </a:p>
        </p:txBody>
      </p:sp>
      <p:sp>
        <p:nvSpPr>
          <p:cNvPr id="8" name="TextBox 8"/>
          <p:cNvSpPr txBox="1"/>
          <p:nvPr/>
        </p:nvSpPr>
        <p:spPr>
          <a:xfrm>
            <a:off x="7014753" y="9580244"/>
            <a:ext cx="3931920" cy="456248"/>
          </a:xfrm>
          <a:prstGeom prst="rect">
            <a:avLst/>
          </a:prstGeom>
        </p:spPr>
        <p:txBody>
          <a:bodyPr lIns="0" tIns="0" rIns="0" bIns="0" rtlCol="0" anchor="t">
            <a:spAutoFit/>
          </a:bodyPr>
          <a:lstStyle/>
          <a:p>
            <a:pPr algn="ctr">
              <a:lnSpc>
                <a:spcPts val="2160"/>
              </a:lnSpc>
            </a:pPr>
            <a:r>
              <a:rPr lang="en-US" sz="1800" spc="16">
                <a:solidFill>
                  <a:srgbClr val="898989"/>
                </a:solidFill>
                <a:latin typeface="TT Rounds Condensed"/>
              </a:rPr>
              <a:t>9</a:t>
            </a:r>
          </a:p>
        </p:txBody>
      </p:sp>
      <p:sp>
        <p:nvSpPr>
          <p:cNvPr id="9" name="TextBox 9"/>
          <p:cNvSpPr txBox="1"/>
          <p:nvPr/>
        </p:nvSpPr>
        <p:spPr>
          <a:xfrm>
            <a:off x="6592319" y="1427286"/>
            <a:ext cx="5103362" cy="1196070"/>
          </a:xfrm>
          <a:prstGeom prst="rect">
            <a:avLst/>
          </a:prstGeom>
        </p:spPr>
        <p:txBody>
          <a:bodyPr lIns="0" tIns="0" rIns="0" bIns="0" rtlCol="0" anchor="t">
            <a:spAutoFit/>
          </a:bodyPr>
          <a:lstStyle/>
          <a:p>
            <a:pPr algn="l">
              <a:lnSpc>
                <a:spcPts val="7920"/>
              </a:lnSpc>
            </a:pPr>
            <a:r>
              <a:rPr lang="en-US" sz="6600" u="sng">
                <a:solidFill>
                  <a:srgbClr val="16537F"/>
                </a:solidFill>
                <a:latin typeface="Arial Bold"/>
              </a:rPr>
              <a:t>Prototipo</a:t>
            </a:r>
          </a:p>
        </p:txBody>
      </p:sp>
      <p:sp>
        <p:nvSpPr>
          <p:cNvPr id="10" name="TextBox 10"/>
          <p:cNvSpPr txBox="1"/>
          <p:nvPr/>
        </p:nvSpPr>
        <p:spPr>
          <a:xfrm>
            <a:off x="1348740" y="9675019"/>
            <a:ext cx="3931920" cy="266700"/>
          </a:xfrm>
          <a:prstGeom prst="rect">
            <a:avLst/>
          </a:prstGeom>
        </p:spPr>
        <p:txBody>
          <a:bodyPr lIns="0" tIns="0" rIns="0" bIns="0" rtlCol="0" anchor="t">
            <a:spAutoFit/>
          </a:bodyPr>
          <a:lstStyle/>
          <a:p>
            <a:pPr algn="l">
              <a:lnSpc>
                <a:spcPts val="2160"/>
              </a:lnSpc>
            </a:pPr>
            <a:r>
              <a:rPr lang="en-US" sz="1800" spc="16">
                <a:solidFill>
                  <a:srgbClr val="898989"/>
                </a:solidFill>
                <a:latin typeface="TT Rounds Condensed"/>
              </a:rPr>
              <a:t>21/06/2024</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889</Words>
  <Application>Microsoft Office PowerPoint</Application>
  <PresentationFormat>Personalizado</PresentationFormat>
  <Paragraphs>172</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Arial Bold</vt:lpstr>
      <vt:lpstr>Calibri</vt:lpstr>
      <vt:lpstr>Roboto Mono Bold</vt:lpstr>
      <vt:lpstr>Arial</vt:lpstr>
      <vt:lpstr>Trebuchet MS Italics</vt:lpstr>
      <vt:lpstr>TT Rounds Condensed Bold</vt:lpstr>
      <vt:lpstr>TT Rounds Condensed</vt:lpstr>
      <vt:lpstr>Trebuchet MS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Plantilla_ColoquioTSUPTech_2024-1.pptx</dc:title>
  <cp:lastModifiedBy>johana becerra</cp:lastModifiedBy>
  <cp:revision>6</cp:revision>
  <dcterms:created xsi:type="dcterms:W3CDTF">2006-08-16T00:00:00Z</dcterms:created>
  <dcterms:modified xsi:type="dcterms:W3CDTF">2024-06-19T00:28:51Z</dcterms:modified>
  <dc:identifier>DAGIh0H7tBM</dc:identifier>
</cp:coreProperties>
</file>